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6" r:id="rId4"/>
    <p:sldMasterId id="2147483699" r:id="rId5"/>
  </p:sldMasterIdLst>
  <p:notesMasterIdLst>
    <p:notesMasterId r:id="rId68"/>
  </p:notesMasterIdLst>
  <p:sldIdLst>
    <p:sldId id="404" r:id="rId6"/>
    <p:sldId id="710" r:id="rId7"/>
    <p:sldId id="737" r:id="rId8"/>
    <p:sldId id="755" r:id="rId9"/>
    <p:sldId id="757" r:id="rId10"/>
    <p:sldId id="753" r:id="rId11"/>
    <p:sldId id="754" r:id="rId12"/>
    <p:sldId id="756" r:id="rId13"/>
    <p:sldId id="759" r:id="rId14"/>
    <p:sldId id="760" r:id="rId15"/>
    <p:sldId id="761" r:id="rId16"/>
    <p:sldId id="739" r:id="rId17"/>
    <p:sldId id="762" r:id="rId18"/>
    <p:sldId id="752" r:id="rId19"/>
    <p:sldId id="512" r:id="rId20"/>
    <p:sldId id="532" r:id="rId21"/>
    <p:sldId id="744" r:id="rId22"/>
    <p:sldId id="616" r:id="rId23"/>
    <p:sldId id="437" r:id="rId24"/>
    <p:sldId id="352" r:id="rId25"/>
    <p:sldId id="358" r:id="rId26"/>
    <p:sldId id="274" r:id="rId27"/>
    <p:sldId id="297" r:id="rId28"/>
    <p:sldId id="301" r:id="rId29"/>
    <p:sldId id="304" r:id="rId30"/>
    <p:sldId id="306" r:id="rId31"/>
    <p:sldId id="750" r:id="rId32"/>
    <p:sldId id="751" r:id="rId33"/>
    <p:sldId id="456" r:id="rId34"/>
    <p:sldId id="514" r:id="rId35"/>
    <p:sldId id="515" r:id="rId36"/>
    <p:sldId id="516" r:id="rId37"/>
    <p:sldId id="517" r:id="rId38"/>
    <p:sldId id="520" r:id="rId39"/>
    <p:sldId id="396" r:id="rId40"/>
    <p:sldId id="439" r:id="rId41"/>
    <p:sldId id="403" r:id="rId42"/>
    <p:sldId id="528" r:id="rId43"/>
    <p:sldId id="766" r:id="rId44"/>
    <p:sldId id="741" r:id="rId45"/>
    <p:sldId id="497" r:id="rId46"/>
    <p:sldId id="498" r:id="rId47"/>
    <p:sldId id="493" r:id="rId48"/>
    <p:sldId id="442" r:id="rId49"/>
    <p:sldId id="743" r:id="rId50"/>
    <p:sldId id="463" r:id="rId51"/>
    <p:sldId id="359" r:id="rId52"/>
    <p:sldId id="360" r:id="rId53"/>
    <p:sldId id="464" r:id="rId54"/>
    <p:sldId id="468" r:id="rId55"/>
    <p:sldId id="469" r:id="rId56"/>
    <p:sldId id="470" r:id="rId57"/>
    <p:sldId id="472" r:id="rId58"/>
    <p:sldId id="740" r:id="rId59"/>
    <p:sldId id="491" r:id="rId60"/>
    <p:sldId id="500" r:id="rId61"/>
    <p:sldId id="501" r:id="rId62"/>
    <p:sldId id="767" r:id="rId63"/>
    <p:sldId id="530" r:id="rId64"/>
    <p:sldId id="763" r:id="rId65"/>
    <p:sldId id="736" r:id="rId66"/>
    <p:sldId id="612"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19"/>
    <a:srgbClr val="FFC000"/>
    <a:srgbClr val="FFD64D"/>
    <a:srgbClr val="FFD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54" autoAdjust="0"/>
    <p:restoredTop sz="56954" autoAdjust="0"/>
  </p:normalViewPr>
  <p:slideViewPr>
    <p:cSldViewPr>
      <p:cViewPr varScale="1">
        <p:scale>
          <a:sx n="38" d="100"/>
          <a:sy n="38" d="100"/>
        </p:scale>
        <p:origin x="1936" y="80"/>
      </p:cViewPr>
      <p:guideLst>
        <p:guide orient="horz" pos="2160"/>
        <p:guide pos="2880"/>
      </p:guideLst>
    </p:cSldViewPr>
  </p:slideViewPr>
  <p:notesTextViewPr>
    <p:cViewPr>
      <p:scale>
        <a:sx n="3" d="2"/>
        <a:sy n="3" d="2"/>
      </p:scale>
      <p:origin x="0" y="0"/>
    </p:cViewPr>
  </p:notesTextViewPr>
  <p:sorterViewPr>
    <p:cViewPr>
      <p:scale>
        <a:sx n="66" d="100"/>
        <a:sy n="66" d="100"/>
      </p:scale>
      <p:origin x="0" y="-5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70B26914-D621-40B6-A67E-8094DD33C612}" type="slidenum">
              <a:rPr lang="en-US" altLang="en-US"/>
              <a:pPr/>
              <a:t>‹#›</a:t>
            </a:fld>
            <a:endParaRPr lang="en-US" altLang="en-US"/>
          </a:p>
        </p:txBody>
      </p:sp>
    </p:spTree>
    <p:extLst>
      <p:ext uri="{BB962C8B-B14F-4D97-AF65-F5344CB8AC3E}">
        <p14:creationId xmlns:p14="http://schemas.microsoft.com/office/powerpoint/2010/main" val="3348031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1FE0F5-D489-474E-9BD4-0B7F4062F53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57400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10</a:t>
            </a:fld>
            <a:endParaRPr lang="en-US" altLang="en-US"/>
          </a:p>
        </p:txBody>
      </p:sp>
    </p:spTree>
    <p:extLst>
      <p:ext uri="{BB962C8B-B14F-4D97-AF65-F5344CB8AC3E}">
        <p14:creationId xmlns:p14="http://schemas.microsoft.com/office/powerpoint/2010/main" val="3647088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11</a:t>
            </a:fld>
            <a:endParaRPr lang="en-US" altLang="en-US"/>
          </a:p>
        </p:txBody>
      </p:sp>
    </p:spTree>
    <p:extLst>
      <p:ext uri="{BB962C8B-B14F-4D97-AF65-F5344CB8AC3E}">
        <p14:creationId xmlns:p14="http://schemas.microsoft.com/office/powerpoint/2010/main" val="2875334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12</a:t>
            </a:fld>
            <a:endParaRPr lang="en-US" altLang="en-US"/>
          </a:p>
        </p:txBody>
      </p:sp>
    </p:spTree>
    <p:extLst>
      <p:ext uri="{BB962C8B-B14F-4D97-AF65-F5344CB8AC3E}">
        <p14:creationId xmlns:p14="http://schemas.microsoft.com/office/powerpoint/2010/main" val="330748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Affects Austrian (mostly), Scots, </a:t>
            </a:r>
            <a:r>
              <a:rPr lang="en-US" dirty="0" err="1"/>
              <a:t>mugo</a:t>
            </a:r>
            <a:r>
              <a:rPr lang="en-US" dirty="0"/>
              <a:t>, red pines</a:t>
            </a:r>
          </a:p>
          <a:p>
            <a:pPr marL="171450" indent="-171450">
              <a:buFont typeface="Arial" panose="020B0604020202020204" pitchFamily="34" charset="0"/>
              <a:buChar char="•"/>
            </a:pPr>
            <a:r>
              <a:rPr lang="en-US" dirty="0"/>
              <a:t>Usually middle-aged trees</a:t>
            </a:r>
          </a:p>
          <a:p>
            <a:pPr marL="171450" indent="-171450">
              <a:buFont typeface="Arial" panose="020B0604020202020204" pitchFamily="34" charset="0"/>
              <a:buChar char="•"/>
            </a:pPr>
            <a:r>
              <a:rPr lang="en-US" dirty="0"/>
              <a:t>Attacks stressed trees</a:t>
            </a:r>
          </a:p>
          <a:p>
            <a:pPr marL="171450" indent="-171450">
              <a:buFont typeface="Arial" panose="020B0604020202020204" pitchFamily="34" charset="0"/>
              <a:buChar char="•"/>
            </a:pPr>
            <a:r>
              <a:rPr lang="en-US" dirty="0"/>
              <a:t>Spread during wet springs</a:t>
            </a:r>
          </a:p>
          <a:p>
            <a:pPr marL="171450" indent="-171450">
              <a:buFont typeface="Arial" panose="020B0604020202020204" pitchFamily="34" charset="0"/>
              <a:buChar char="•"/>
            </a:pPr>
            <a:r>
              <a:rPr lang="en-US" dirty="0"/>
              <a:t>Increase water &amp; mulch to reduce stress</a:t>
            </a:r>
          </a:p>
          <a:p>
            <a:pPr marL="171450" indent="-171450">
              <a:buFont typeface="Arial" panose="020B0604020202020204" pitchFamily="34" charset="0"/>
              <a:buChar char="•"/>
            </a:pPr>
            <a:r>
              <a:rPr lang="en-US" dirty="0"/>
              <a:t>Plant growth regulators may offer some hope for recovery</a:t>
            </a:r>
          </a:p>
          <a:p>
            <a:pPr marL="171450" indent="-171450">
              <a:buFont typeface="Arial" panose="020B0604020202020204" pitchFamily="34" charset="0"/>
              <a:buChar char="•"/>
            </a:pPr>
            <a:r>
              <a:rPr lang="en-US" dirty="0"/>
              <a:t>Copper hydroxide applications</a:t>
            </a:r>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13</a:t>
            </a:fld>
            <a:endParaRPr lang="en-US" altLang="en-US"/>
          </a:p>
        </p:txBody>
      </p:sp>
    </p:spTree>
    <p:extLst>
      <p:ext uri="{BB962C8B-B14F-4D97-AF65-F5344CB8AC3E}">
        <p14:creationId xmlns:p14="http://schemas.microsoft.com/office/powerpoint/2010/main" val="185319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14</a:t>
            </a:fld>
            <a:endParaRPr lang="en-US" altLang="en-US"/>
          </a:p>
        </p:txBody>
      </p:sp>
    </p:spTree>
    <p:extLst>
      <p:ext uri="{BB962C8B-B14F-4D97-AF65-F5344CB8AC3E}">
        <p14:creationId xmlns:p14="http://schemas.microsoft.com/office/powerpoint/2010/main" val="262420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CAAB5CEB-8721-4462-8150-AA4A645DB2E0}"/>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C27882DB-5C11-4386-80F2-3D0A7C6FA9E7}"/>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Times New Roman" panose="02020603050405020304" pitchFamily="18" charset="0"/>
              </a:rPr>
              <a:t>First President of the Minneapolis Park &amp; Recreation Board “Father of the Parks”</a:t>
            </a:r>
            <a:endParaRPr lang="en-US" altLang="en-US" b="1" dirty="0">
              <a:latin typeface="Times New Roman" panose="02020603050405020304" pitchFamily="18" charset="0"/>
            </a:endParaRPr>
          </a:p>
          <a:p>
            <a:endParaRPr lang="en-US" altLang="en-US" dirty="0">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Times New Roman" panose="02020603050405020304" pitchFamily="18" charset="0"/>
              </a:rPr>
              <a:t>1883-1890</a:t>
            </a:r>
          </a:p>
          <a:p>
            <a:endParaRPr lang="en-US" altLang="en-US" dirty="0">
              <a:latin typeface="Times New Roman" panose="02020603050405020304" pitchFamily="18" charset="0"/>
            </a:endParaRPr>
          </a:p>
        </p:txBody>
      </p:sp>
      <p:sp>
        <p:nvSpPr>
          <p:cNvPr id="199684" name="Slide Number Placeholder 3">
            <a:extLst>
              <a:ext uri="{FF2B5EF4-FFF2-40B4-BE49-F238E27FC236}">
                <a16:creationId xmlns:a16="http://schemas.microsoft.com/office/drawing/2014/main" id="{AD23C552-CFC1-435D-AE56-DF35A3860339}"/>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71E0DA7-7E6E-4B47-A7BF-1D7F61074AD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8277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CAAB5CEB-8721-4462-8150-AA4A645DB2E0}"/>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C27882DB-5C11-4386-80F2-3D0A7C6FA9E7}"/>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Times New Roman" panose="02020603050405020304" pitchFamily="18" charset="0"/>
              </a:rPr>
              <a:t>Loring paid for the 1,200</a:t>
            </a:r>
            <a:r>
              <a:rPr lang="en-US" altLang="en-US" b="0" baseline="0" dirty="0">
                <a:latin typeface="Times New Roman" panose="02020603050405020304" pitchFamily="18" charset="0"/>
              </a:rPr>
              <a:t> elms that lined Victory Memorial Drive.</a:t>
            </a:r>
            <a:endParaRPr lang="en-US" altLang="en-US" b="0" dirty="0">
              <a:latin typeface="Times New Roman" panose="02020603050405020304" pitchFamily="18" charset="0"/>
            </a:endParaRPr>
          </a:p>
          <a:p>
            <a:endParaRPr lang="en-US" altLang="en-US" dirty="0">
              <a:latin typeface="Times New Roman" panose="02020603050405020304" pitchFamily="18" charset="0"/>
            </a:endParaRPr>
          </a:p>
        </p:txBody>
      </p:sp>
      <p:sp>
        <p:nvSpPr>
          <p:cNvPr id="199684" name="Slide Number Placeholder 3">
            <a:extLst>
              <a:ext uri="{FF2B5EF4-FFF2-40B4-BE49-F238E27FC236}">
                <a16:creationId xmlns:a16="http://schemas.microsoft.com/office/drawing/2014/main" id="{AD23C552-CFC1-435D-AE56-DF35A3860339}"/>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71E0DA7-7E6E-4B47-A7BF-1D7F61074AD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16</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93688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CAAB5CEB-8721-4462-8150-AA4A645DB2E0}"/>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C27882DB-5C11-4386-80F2-3D0A7C6FA9E7}"/>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Times New Roman" panose="02020603050405020304" pitchFamily="18" charset="0"/>
              </a:rPr>
              <a:t>First President of the Minneapolis Park &amp; Recreation Board “Father of the Parks”</a:t>
            </a:r>
            <a:endParaRPr lang="en-US" altLang="en-US" b="1" dirty="0">
              <a:latin typeface="Times New Roman" panose="02020603050405020304" pitchFamily="18" charset="0"/>
            </a:endParaRPr>
          </a:p>
          <a:p>
            <a:endParaRPr lang="en-US" altLang="en-US" dirty="0">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Times New Roman" panose="02020603050405020304" pitchFamily="18" charset="0"/>
              </a:rPr>
              <a:t>1883-1890</a:t>
            </a:r>
          </a:p>
          <a:p>
            <a:endParaRPr lang="en-US" altLang="en-US" dirty="0">
              <a:latin typeface="Times New Roman" panose="02020603050405020304" pitchFamily="18" charset="0"/>
            </a:endParaRPr>
          </a:p>
          <a:p>
            <a:r>
              <a:rPr lang="en-US" altLang="en-US" dirty="0">
                <a:latin typeface="Times New Roman" panose="02020603050405020304" pitchFamily="18" charset="0"/>
              </a:rPr>
              <a:t>Donovan &amp; Butry</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“Simply planting street trees without consulting homeowners would be a mistake, as homeowners place different values on different types of trees. Indeed, some</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homeowners do not like trees of any type: they block views, drop leaves, and can damage pavements. For these reasons, a subsidy or property-tax break might be an appropriate way to increase the number of street trees. Homeowners would be free to choose the number and type of trees they prefer (given the constraints of the site).”</a:t>
            </a:r>
            <a:endParaRPr lang="en-US" dirty="0"/>
          </a:p>
          <a:p>
            <a:endParaRPr lang="en-US" altLang="en-US" dirty="0">
              <a:latin typeface="Times New Roman" panose="02020603050405020304" pitchFamily="18" charset="0"/>
            </a:endParaRPr>
          </a:p>
        </p:txBody>
      </p:sp>
      <p:sp>
        <p:nvSpPr>
          <p:cNvPr id="199684" name="Slide Number Placeholder 3">
            <a:extLst>
              <a:ext uri="{FF2B5EF4-FFF2-40B4-BE49-F238E27FC236}">
                <a16:creationId xmlns:a16="http://schemas.microsoft.com/office/drawing/2014/main" id="{AD23C552-CFC1-435D-AE56-DF35A3860339}"/>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71E0DA7-7E6E-4B47-A7BF-1D7F61074AD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17</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6305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1915 or so, pre-electricity?</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D39E9B-0808-47A0-9433-FC3D38E025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0712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19</a:t>
            </a:fld>
            <a:endParaRPr lang="en-US" altLang="en-US"/>
          </a:p>
        </p:txBody>
      </p:sp>
    </p:spTree>
    <p:extLst>
      <p:ext uri="{BB962C8B-B14F-4D97-AF65-F5344CB8AC3E}">
        <p14:creationId xmlns:p14="http://schemas.microsoft.com/office/powerpoint/2010/main" val="1746253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2</a:t>
            </a:fld>
            <a:endParaRPr lang="en-US" altLang="en-US"/>
          </a:p>
        </p:txBody>
      </p:sp>
    </p:spTree>
    <p:extLst>
      <p:ext uri="{BB962C8B-B14F-4D97-AF65-F5344CB8AC3E}">
        <p14:creationId xmlns:p14="http://schemas.microsoft.com/office/powerpoint/2010/main" val="2561668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77D30A5E-AA7E-4F6E-B8CF-69F4A0D84B3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A3D025BA-901B-4751-AEBA-6AC0FCEB275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20</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endParaRPr>
          </a:p>
        </p:txBody>
      </p:sp>
      <p:sp>
        <p:nvSpPr>
          <p:cNvPr id="201731" name="Rectangle 1">
            <a:extLst>
              <a:ext uri="{FF2B5EF4-FFF2-40B4-BE49-F238E27FC236}">
                <a16:creationId xmlns:a16="http://schemas.microsoft.com/office/drawing/2014/main" id="{89F77376-4F02-4660-96F7-FE153C6FD0AE}"/>
              </a:ext>
            </a:extLst>
          </p:cNvPr>
          <p:cNvSpPr>
            <a:spLocks noGrp="1" noRot="1" noChangeAspect="1" noChangeArrowheads="1" noTextEdit="1"/>
          </p:cNvSpPr>
          <p:nvPr>
            <p:ph type="sldImg"/>
          </p:nvPr>
        </p:nvSpPr>
        <p:spPr>
          <a:solidFill>
            <a:srgbClr val="FFFFFF"/>
          </a:solidFill>
          <a:ln/>
        </p:spPr>
      </p:sp>
      <p:sp>
        <p:nvSpPr>
          <p:cNvPr id="201732" name="Rectangle 2">
            <a:extLst>
              <a:ext uri="{FF2B5EF4-FFF2-40B4-BE49-F238E27FC236}">
                <a16:creationId xmlns:a16="http://schemas.microsoft.com/office/drawing/2014/main" id="{3EC48020-9F00-4CF9-B851-64BDB85D7965}"/>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Victory Memorial Drive construction, Minneapolis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1919</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Completed and planted by 1921</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Victory Memorial Drive, near Forty-fifth Avenue North and Xerxes, Minneapolis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1936</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MPRB Purchased 1,200 trees of the Moline elm – grafted or budded onto wild rootstocks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1919 into MPRB Nursery- Planted in 1921 on drive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“Moline…known for its shapely beauty and tendency to grow into an imposing specimen.”  Theo. Wirth</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1922-1925 severe winter losses, strange because Moline did well in other parks in the city.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Wild-type seedlings had to be used because elm stocks were so depleted nationwide.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7952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550C3839-8775-45A7-948B-1C1D47C0345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A399B65F-B548-4664-B292-994961EAF5A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21</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endParaRPr>
          </a:p>
        </p:txBody>
      </p:sp>
      <p:sp>
        <p:nvSpPr>
          <p:cNvPr id="214019" name="Rectangle 1">
            <a:extLst>
              <a:ext uri="{FF2B5EF4-FFF2-40B4-BE49-F238E27FC236}">
                <a16:creationId xmlns:a16="http://schemas.microsoft.com/office/drawing/2014/main" id="{1A63960F-C8D6-4AB9-8915-15F20B50BB6E}"/>
              </a:ext>
            </a:extLst>
          </p:cNvPr>
          <p:cNvSpPr>
            <a:spLocks noGrp="1" noRot="1" noChangeAspect="1" noChangeArrowheads="1" noTextEdit="1"/>
          </p:cNvSpPr>
          <p:nvPr>
            <p:ph type="sldImg"/>
          </p:nvPr>
        </p:nvSpPr>
        <p:spPr>
          <a:solidFill>
            <a:srgbClr val="FFFFFF"/>
          </a:solidFill>
          <a:ln/>
        </p:spPr>
      </p:sp>
      <p:sp>
        <p:nvSpPr>
          <p:cNvPr id="214020" name="Rectangle 2">
            <a:extLst>
              <a:ext uri="{FF2B5EF4-FFF2-40B4-BE49-F238E27FC236}">
                <a16:creationId xmlns:a16="http://schemas.microsoft.com/office/drawing/2014/main" id="{CFE7FA6F-FC72-41F0-BAE3-44A5F29E768E}"/>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1945</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Times New Roman" panose="02020603050405020304" pitchFamily="18" charset="0"/>
                <a:ea typeface="SimSun" panose="02010600030101010101" pitchFamily="2" charset="-122"/>
              </a:rPr>
              <a:t>24 years after planting</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8763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BFC0A9D-5272-4B74-AC34-43C886BD2BC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61B8FD2C-9C5B-402F-A28C-468E4335823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22</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mn-cs"/>
            </a:endParaRPr>
          </a:p>
        </p:txBody>
      </p:sp>
      <p:sp>
        <p:nvSpPr>
          <p:cNvPr id="48131" name="Rectangle 1">
            <a:extLst>
              <a:ext uri="{FF2B5EF4-FFF2-40B4-BE49-F238E27FC236}">
                <a16:creationId xmlns:a16="http://schemas.microsoft.com/office/drawing/2014/main" id="{0C51354A-5D7C-43FA-B04A-3658E567D5FA}"/>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a:extLst>
              <a:ext uri="{FF2B5EF4-FFF2-40B4-BE49-F238E27FC236}">
                <a16:creationId xmlns:a16="http://schemas.microsoft.com/office/drawing/2014/main" id="{E7A4C1E2-353D-4D89-984D-75FF68C2CB6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Typical</a:t>
            </a:r>
            <a:r>
              <a:rPr lang="en-US" altLang="en-US" baseline="0" dirty="0">
                <a:latin typeface="Calibri" panose="020F0502020204030204" pitchFamily="34" charset="0"/>
                <a:ea typeface="SimSun" panose="02010600030101010101" pitchFamily="2" charset="-122"/>
              </a:rPr>
              <a:t> view of Minneapolis streets in the early 1970s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Incredible tolerance to urban stresses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Heat</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Drought</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Flooding</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Easy establishment and very fast growth</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Despite nursery production many trees were just dug from the wild and planted where needed.</a:t>
            </a:r>
          </a:p>
        </p:txBody>
      </p:sp>
      <p:sp>
        <p:nvSpPr>
          <p:cNvPr id="48133" name="Text Box 3">
            <a:extLst>
              <a:ext uri="{FF2B5EF4-FFF2-40B4-BE49-F238E27FC236}">
                <a16:creationId xmlns:a16="http://schemas.microsoft.com/office/drawing/2014/main" id="{5BF25DA4-37DD-48E6-A1F6-023933E3674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12469192-56C8-4F57-A990-E92B6AA2C42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22</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48766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1AF0E677-B27D-4BA1-B203-800913C0361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96BB6BA-D54A-45F2-8F68-206E744FD5F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23</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mn-cs"/>
            </a:endParaRPr>
          </a:p>
        </p:txBody>
      </p:sp>
      <p:sp>
        <p:nvSpPr>
          <p:cNvPr id="95235" name="Rectangle 1">
            <a:extLst>
              <a:ext uri="{FF2B5EF4-FFF2-40B4-BE49-F238E27FC236}">
                <a16:creationId xmlns:a16="http://schemas.microsoft.com/office/drawing/2014/main" id="{7E057686-1E98-4931-9975-67F7C3EA7B45}"/>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Text Box 2">
            <a:extLst>
              <a:ext uri="{FF2B5EF4-FFF2-40B4-BE49-F238E27FC236}">
                <a16:creationId xmlns:a16="http://schemas.microsoft.com/office/drawing/2014/main" id="{F19269B6-8E76-47EE-8A01-83C2017E4A5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Ascomycete fungi or sac fungi</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i="1" dirty="0">
                <a:latin typeface="Calibri" panose="020F0502020204030204" pitchFamily="34" charset="0"/>
                <a:ea typeface="SimSun" panose="02010600030101010101" pitchFamily="2" charset="-122"/>
              </a:rPr>
              <a:t>Ophiostoma ulmi </a:t>
            </a:r>
            <a:r>
              <a:rPr lang="en-US" altLang="en-US" dirty="0">
                <a:latin typeface="Calibri" panose="020F0502020204030204" pitchFamily="34" charset="0"/>
                <a:ea typeface="SimSun" panose="02010600030101010101" pitchFamily="2" charset="-122"/>
              </a:rPr>
              <a:t>– appears in Europe in the 1910s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Imported to USA in the 1920s – from the Netherlands – hence the name.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i="1" dirty="0">
                <a:latin typeface="Calibri" panose="020F0502020204030204" pitchFamily="34" charset="0"/>
                <a:ea typeface="SimSun" panose="02010600030101010101" pitchFamily="2" charset="-122"/>
              </a:rPr>
              <a:t>Ophiostoma novo-ulmi </a:t>
            </a:r>
            <a:r>
              <a:rPr lang="en-US" altLang="en-US" dirty="0">
                <a:latin typeface="Calibri" panose="020F0502020204030204" pitchFamily="34" charset="0"/>
                <a:ea typeface="SimSun" panose="02010600030101010101" pitchFamily="2" charset="-122"/>
              </a:rPr>
              <a:t>(new strain – or mutation/hybridization of existing species) appears in the 1940s simultaneously in USA and Europe.  Some sources suggest this was a “re-import” to Europe from the USA.</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p:txBody>
      </p:sp>
      <p:sp>
        <p:nvSpPr>
          <p:cNvPr id="95237" name="Text Box 3">
            <a:extLst>
              <a:ext uri="{FF2B5EF4-FFF2-40B4-BE49-F238E27FC236}">
                <a16:creationId xmlns:a16="http://schemas.microsoft.com/office/drawing/2014/main" id="{ACAAF0CE-3F57-4986-8218-E9D10286D2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FD122952-5059-4D4B-AA01-E772648CBAD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23</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41787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E5C938F3-7CC0-4404-8739-C87CA8C49F5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3E0E5E55-1D15-45F6-A249-4F1498F2B8A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24</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mn-cs"/>
            </a:endParaRPr>
          </a:p>
        </p:txBody>
      </p:sp>
      <p:sp>
        <p:nvSpPr>
          <p:cNvPr id="103427" name="Rectangle 1">
            <a:extLst>
              <a:ext uri="{FF2B5EF4-FFF2-40B4-BE49-F238E27FC236}">
                <a16:creationId xmlns:a16="http://schemas.microsoft.com/office/drawing/2014/main" id="{DCDEDE70-67CF-4D3F-95A6-5BC4D14DF4EE}"/>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8" name="Text Box 2">
            <a:extLst>
              <a:ext uri="{FF2B5EF4-FFF2-40B4-BE49-F238E27FC236}">
                <a16:creationId xmlns:a16="http://schemas.microsoft.com/office/drawing/2014/main" id="{B6FDE021-2E6F-41E3-9036-3D21C9FAEAD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J.R. Baker &amp; S.B. Bambara, North Carolina State University, Bugwood.org</a:t>
            </a:r>
          </a:p>
        </p:txBody>
      </p:sp>
      <p:sp>
        <p:nvSpPr>
          <p:cNvPr id="103429" name="Text Box 3">
            <a:extLst>
              <a:ext uri="{FF2B5EF4-FFF2-40B4-BE49-F238E27FC236}">
                <a16:creationId xmlns:a16="http://schemas.microsoft.com/office/drawing/2014/main" id="{3B2A58E0-AD61-4C7E-A34E-4EE07C311C0A}"/>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68B4BD32-438D-4ABC-9584-6E6FD6A80CA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24</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62095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C3B33DAC-A919-4573-95A5-51C0C52DAE8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E0696934-FDD7-42AD-A3F3-1759E89BF97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mn-cs"/>
            </a:endParaRPr>
          </a:p>
        </p:txBody>
      </p:sp>
      <p:sp>
        <p:nvSpPr>
          <p:cNvPr id="109571" name="Rectangle 1">
            <a:extLst>
              <a:ext uri="{FF2B5EF4-FFF2-40B4-BE49-F238E27FC236}">
                <a16:creationId xmlns:a16="http://schemas.microsoft.com/office/drawing/2014/main" id="{2811F41D-6C61-49BD-853E-9DB76D6EABE5}"/>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Text Box 2">
            <a:extLst>
              <a:ext uri="{FF2B5EF4-FFF2-40B4-BE49-F238E27FC236}">
                <a16:creationId xmlns:a16="http://schemas.microsoft.com/office/drawing/2014/main" id="{E9FD307E-1EDD-49D9-A74D-EF99600B8F6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European elm bark beetle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i="1" dirty="0">
                <a:latin typeface="Calibri" panose="020F0502020204030204" pitchFamily="34" charset="0"/>
                <a:ea typeface="SimSun" panose="02010600030101010101" pitchFamily="2" charset="-122"/>
              </a:rPr>
              <a:t>Scolytus multistriatus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Calibri" panose="020F0502020204030204" pitchFamily="34" charset="0"/>
              <a:ea typeface="SimSun" panose="02010600030101010101" pitchFamily="2"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Larger and more devastating because of much higher rates of breeding and number of offspring.</a:t>
            </a:r>
          </a:p>
        </p:txBody>
      </p:sp>
      <p:sp>
        <p:nvSpPr>
          <p:cNvPr id="109573" name="Text Box 3">
            <a:extLst>
              <a:ext uri="{FF2B5EF4-FFF2-40B4-BE49-F238E27FC236}">
                <a16:creationId xmlns:a16="http://schemas.microsoft.com/office/drawing/2014/main" id="{8224106D-4E9B-4DC3-A668-E94BEDDA784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09879970-BE1C-46D6-B064-166058144A7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43682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0E71E1EA-E9BD-44E9-B8B3-43BC6F97F0B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A1EE637-233A-44EF-AF01-08BD0B9B80D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26</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mn-cs"/>
            </a:endParaRPr>
          </a:p>
        </p:txBody>
      </p:sp>
      <p:sp>
        <p:nvSpPr>
          <p:cNvPr id="113667" name="Rectangle 1">
            <a:extLst>
              <a:ext uri="{FF2B5EF4-FFF2-40B4-BE49-F238E27FC236}">
                <a16:creationId xmlns:a16="http://schemas.microsoft.com/office/drawing/2014/main" id="{FF149843-CE10-488E-B23C-FA8050B0159E}"/>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Text Box 2">
            <a:extLst>
              <a:ext uri="{FF2B5EF4-FFF2-40B4-BE49-F238E27FC236}">
                <a16:creationId xmlns:a16="http://schemas.microsoft.com/office/drawing/2014/main" id="{2E3D0A9E-2940-452C-892F-904CDF584A1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latin typeface="Calibri" panose="020F0502020204030204" pitchFamily="34" charset="0"/>
                <a:ea typeface="SimSun" panose="02010600030101010101" pitchFamily="2" charset="-122"/>
              </a:rPr>
              <a:t>Root grafting causes the disease to spread like wildfire down streets and boulevards lined with elms.</a:t>
            </a:r>
          </a:p>
        </p:txBody>
      </p:sp>
      <p:sp>
        <p:nvSpPr>
          <p:cNvPr id="113669" name="Text Box 3">
            <a:extLst>
              <a:ext uri="{FF2B5EF4-FFF2-40B4-BE49-F238E27FC236}">
                <a16:creationId xmlns:a16="http://schemas.microsoft.com/office/drawing/2014/main" id="{EA590B51-6100-4A2B-8C70-22BAD51DDE85}"/>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CC6E72-F88D-49D4-B3A7-4E7A376D7CD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26</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21740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ADCB786-386A-41EA-BB69-3FCA29A3AE4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51CDBA0-F103-4EAD-BAB3-8AEC89C12A32}" type="slidenum">
              <a:rPr lang="en-US" altLang="en-US">
                <a:latin typeface="Calibri" panose="020F0502020204030204" pitchFamily="34" charset="0"/>
                <a:ea typeface="SimSun" panose="02010600030101010101" pitchFamily="2" charset="-122"/>
              </a:rPr>
              <a:pPr>
                <a:spcBef>
                  <a:spcPct val="0"/>
                </a:spcBef>
                <a:buClrTx/>
                <a:buFontTx/>
                <a:buNone/>
              </a:pPr>
              <a:t>27</a:t>
            </a:fld>
            <a:endParaRPr lang="en-US" altLang="en-US" dirty="0">
              <a:latin typeface="Calibri" panose="020F0502020204030204" pitchFamily="34" charset="0"/>
              <a:ea typeface="SimSun" panose="02010600030101010101" pitchFamily="2" charset="-122"/>
            </a:endParaRPr>
          </a:p>
        </p:txBody>
      </p:sp>
      <p:sp>
        <p:nvSpPr>
          <p:cNvPr id="115715" name="Rectangle 1">
            <a:extLst>
              <a:ext uri="{FF2B5EF4-FFF2-40B4-BE49-F238E27FC236}">
                <a16:creationId xmlns:a16="http://schemas.microsoft.com/office/drawing/2014/main" id="{D4EBC51F-5CCB-4EF2-94FE-56E4220F63A2}"/>
              </a:ext>
            </a:extLst>
          </p:cNvPr>
          <p:cNvSpPr>
            <a:spLocks noGrp="1" noRot="1" noChangeAspect="1" noChangeArrowheads="1" noTextEdit="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a:extLst>
              <a:ext uri="{FF2B5EF4-FFF2-40B4-BE49-F238E27FC236}">
                <a16:creationId xmlns:a16="http://schemas.microsoft.com/office/drawing/2014/main" id="{FEB87B99-0B7B-4E1C-ABBC-956CFE000277}"/>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latin typeface="Times New Roman" panose="02020603050405020304" pitchFamily="18" charset="0"/>
              </a:rPr>
              <a:t>DED was first discovered in Saint Paul in 1961</a:t>
            </a:r>
          </a:p>
        </p:txBody>
      </p:sp>
    </p:spTree>
    <p:extLst>
      <p:ext uri="{BB962C8B-B14F-4D97-AF65-F5344CB8AC3E}">
        <p14:creationId xmlns:p14="http://schemas.microsoft.com/office/powerpoint/2010/main" val="2003253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28</a:t>
            </a:fld>
            <a:endParaRPr lang="en-US" altLang="en-US"/>
          </a:p>
        </p:txBody>
      </p:sp>
    </p:spTree>
    <p:extLst>
      <p:ext uri="{BB962C8B-B14F-4D97-AF65-F5344CB8AC3E}">
        <p14:creationId xmlns:p14="http://schemas.microsoft.com/office/powerpoint/2010/main" val="2425184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29</a:t>
            </a:fld>
            <a:endParaRPr lang="en-US" altLang="en-US"/>
          </a:p>
        </p:txBody>
      </p:sp>
    </p:spTree>
    <p:extLst>
      <p:ext uri="{BB962C8B-B14F-4D97-AF65-F5344CB8AC3E}">
        <p14:creationId xmlns:p14="http://schemas.microsoft.com/office/powerpoint/2010/main" val="420884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 Control (Contact)</a:t>
            </a:r>
          </a:p>
          <a:p>
            <a:r>
              <a:rPr lang="en-US" dirty="0"/>
              <a:t>- Foliar spray (bifenthrin)</a:t>
            </a:r>
          </a:p>
          <a:p>
            <a:endParaRPr lang="en-US" dirty="0"/>
          </a:p>
          <a:p>
            <a:r>
              <a:rPr lang="en-US" dirty="0"/>
              <a:t>Longer-Term Controls</a:t>
            </a:r>
          </a:p>
          <a:p>
            <a:r>
              <a:rPr lang="en-US" dirty="0" err="1"/>
              <a:t>Acephate</a:t>
            </a:r>
            <a:r>
              <a:rPr lang="en-US" dirty="0"/>
              <a:t> </a:t>
            </a:r>
          </a:p>
          <a:p>
            <a:pPr marL="171450" indent="-171450">
              <a:buFontTx/>
              <a:buChar char="-"/>
            </a:pPr>
            <a:r>
              <a:rPr lang="en-US" dirty="0"/>
              <a:t>Quick action, lasts about one month</a:t>
            </a:r>
          </a:p>
          <a:p>
            <a:pPr marL="0" indent="0">
              <a:buFontTx/>
              <a:buNone/>
            </a:pPr>
            <a:endParaRPr lang="en-US" dirty="0"/>
          </a:p>
          <a:p>
            <a:pPr marL="0" indent="0">
              <a:buFontTx/>
              <a:buNone/>
            </a:pPr>
            <a:r>
              <a:rPr lang="en-US" dirty="0"/>
              <a:t>Imidacloprid</a:t>
            </a:r>
          </a:p>
          <a:p>
            <a:r>
              <a:rPr lang="en-US" dirty="0"/>
              <a:t>– longer residual but takes time to reach leaves</a:t>
            </a:r>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a:t>
            </a:fld>
            <a:endParaRPr lang="en-US" altLang="en-US"/>
          </a:p>
        </p:txBody>
      </p:sp>
    </p:spTree>
    <p:extLst>
      <p:ext uri="{BB962C8B-B14F-4D97-AF65-F5344CB8AC3E}">
        <p14:creationId xmlns:p14="http://schemas.microsoft.com/office/powerpoint/2010/main" val="434895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30</a:t>
            </a:fld>
            <a:endParaRPr lang="en-US" altLang="en-US"/>
          </a:p>
        </p:txBody>
      </p:sp>
    </p:spTree>
    <p:extLst>
      <p:ext uri="{BB962C8B-B14F-4D97-AF65-F5344CB8AC3E}">
        <p14:creationId xmlns:p14="http://schemas.microsoft.com/office/powerpoint/2010/main" val="565951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31</a:t>
            </a:fld>
            <a:endParaRPr lang="en-US" altLang="en-US"/>
          </a:p>
        </p:txBody>
      </p:sp>
    </p:spTree>
    <p:extLst>
      <p:ext uri="{BB962C8B-B14F-4D97-AF65-F5344CB8AC3E}">
        <p14:creationId xmlns:p14="http://schemas.microsoft.com/office/powerpoint/2010/main" val="1159961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32</a:t>
            </a:fld>
            <a:endParaRPr lang="en-US" altLang="en-US"/>
          </a:p>
        </p:txBody>
      </p:sp>
    </p:spTree>
    <p:extLst>
      <p:ext uri="{BB962C8B-B14F-4D97-AF65-F5344CB8AC3E}">
        <p14:creationId xmlns:p14="http://schemas.microsoft.com/office/powerpoint/2010/main" val="2982739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33</a:t>
            </a:fld>
            <a:endParaRPr lang="en-US" altLang="en-US"/>
          </a:p>
        </p:txBody>
      </p:sp>
    </p:spTree>
    <p:extLst>
      <p:ext uri="{BB962C8B-B14F-4D97-AF65-F5344CB8AC3E}">
        <p14:creationId xmlns:p14="http://schemas.microsoft.com/office/powerpoint/2010/main" val="202689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34</a:t>
            </a:fld>
            <a:endParaRPr lang="en-US" altLang="en-US"/>
          </a:p>
        </p:txBody>
      </p:sp>
    </p:spTree>
    <p:extLst>
      <p:ext uri="{BB962C8B-B14F-4D97-AF65-F5344CB8AC3E}">
        <p14:creationId xmlns:p14="http://schemas.microsoft.com/office/powerpoint/2010/main" val="1508970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CE7969E-ABFB-4519-9DA7-6065938531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6D6F5A9B-E48C-4752-9E63-307292C95A1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mn-cs"/>
            </a:endParaRPr>
          </a:p>
        </p:txBody>
      </p:sp>
      <p:sp>
        <p:nvSpPr>
          <p:cNvPr id="50179" name="Rectangle 1">
            <a:extLst>
              <a:ext uri="{FF2B5EF4-FFF2-40B4-BE49-F238E27FC236}">
                <a16:creationId xmlns:a16="http://schemas.microsoft.com/office/drawing/2014/main" id="{C8399E62-B1D9-4A9C-973D-28B166A016EF}"/>
              </a:ext>
            </a:extLst>
          </p:cNvPr>
          <p:cNvSpPr>
            <a:spLocks noGrp="1" noRot="1" noChangeAspect="1" noChangeArrowheads="1" noTextEdit="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a:extLst>
              <a:ext uri="{FF2B5EF4-FFF2-40B4-BE49-F238E27FC236}">
                <a16:creationId xmlns:a16="http://schemas.microsoft.com/office/drawing/2014/main" id="{32160601-A698-4B1B-9E4D-B2D5DECFB53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latin typeface="Times New Roman" panose="02020603050405020304" pitchFamily="18" charset="0"/>
              </a:rPr>
              <a:t>1912 – Minneapolis Park Board Commissioners Recommended planting over 2,000 elms JUST THAT YEAR!</a:t>
            </a:r>
          </a:p>
          <a:p>
            <a:endParaRPr lang="en-US" altLang="en-US" dirty="0">
              <a:latin typeface="Times New Roman" panose="02020603050405020304" pitchFamily="18" charset="0"/>
            </a:endParaRPr>
          </a:p>
          <a:p>
            <a:r>
              <a:rPr lang="en-US" altLang="en-US" dirty="0">
                <a:latin typeface="Times New Roman" panose="02020603050405020304" pitchFamily="18" charset="0"/>
              </a:rPr>
              <a:t>Average stem diameter is relatively large, so we have a population of trees that is generally weighted on the older side – still a vulnerable population.</a:t>
            </a:r>
          </a:p>
        </p:txBody>
      </p:sp>
    </p:spTree>
    <p:extLst>
      <p:ext uri="{BB962C8B-B14F-4D97-AF65-F5344CB8AC3E}">
        <p14:creationId xmlns:p14="http://schemas.microsoft.com/office/powerpoint/2010/main" val="108395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36</a:t>
            </a:fld>
            <a:endParaRPr lang="en-US" altLang="en-US"/>
          </a:p>
        </p:txBody>
      </p:sp>
    </p:spTree>
    <p:extLst>
      <p:ext uri="{BB962C8B-B14F-4D97-AF65-F5344CB8AC3E}">
        <p14:creationId xmlns:p14="http://schemas.microsoft.com/office/powerpoint/2010/main" val="1662631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2004</a:t>
            </a:r>
          </a:p>
          <a:p>
            <a:r>
              <a:rPr lang="en-US" dirty="0"/>
              <a:t>Maple 30%</a:t>
            </a:r>
          </a:p>
          <a:p>
            <a:r>
              <a:rPr lang="en-US" dirty="0"/>
              <a:t>Linden 19%</a:t>
            </a:r>
          </a:p>
          <a:p>
            <a:r>
              <a:rPr lang="en-US" dirty="0"/>
              <a:t>Ash 17%</a:t>
            </a:r>
          </a:p>
          <a:p>
            <a:r>
              <a:rPr lang="en-US" dirty="0"/>
              <a:t>Elm 12%</a:t>
            </a:r>
          </a:p>
          <a:p>
            <a:r>
              <a:rPr lang="en-US" dirty="0"/>
              <a:t>Hackberry 5%</a:t>
            </a:r>
          </a:p>
          <a:p>
            <a:r>
              <a:rPr lang="en-US" dirty="0"/>
              <a:t>Honeylocust 7%</a:t>
            </a:r>
          </a:p>
          <a:p>
            <a:r>
              <a:rPr lang="en-US" dirty="0"/>
              <a:t>Other 10%</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133861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Minneapolis Park &amp; Recreation Board</a:t>
            </a:r>
          </a:p>
          <a:p>
            <a:r>
              <a:rPr lang="en-US" dirty="0"/>
              <a:t>Maintains:</a:t>
            </a:r>
          </a:p>
          <a:p>
            <a:pPr marL="171450" indent="-171450">
              <a:buFont typeface="Arial" panose="020B0604020202020204" pitchFamily="34" charset="0"/>
              <a:buChar char="•"/>
            </a:pPr>
            <a:r>
              <a:rPr lang="en-US" dirty="0"/>
              <a:t>600,000 trees (400,000 park &amp; 200,000 </a:t>
            </a:r>
            <a:r>
              <a:rPr lang="en-US" dirty="0" err="1"/>
              <a:t>blvd</a:t>
            </a:r>
            <a:r>
              <a:rPr lang="en-US" dirty="0"/>
              <a:t>)</a:t>
            </a:r>
          </a:p>
          <a:p>
            <a:pPr marL="171450" indent="-171450">
              <a:buFont typeface="Arial" panose="020B0604020202020204" pitchFamily="34" charset="0"/>
              <a:buChar char="•"/>
            </a:pPr>
            <a:r>
              <a:rPr lang="en-US" dirty="0"/>
              <a:t>179 parks</a:t>
            </a:r>
          </a:p>
          <a:p>
            <a:pPr marL="171450" indent="-171450">
              <a:buFont typeface="Arial" panose="020B0604020202020204" pitchFamily="34" charset="0"/>
              <a:buChar char="•"/>
            </a:pPr>
            <a:r>
              <a:rPr lang="en-US" dirty="0"/>
              <a:t>1,100 miles of streets</a:t>
            </a:r>
          </a:p>
          <a:p>
            <a:r>
              <a:rPr lang="en-US" dirty="0"/>
              <a:t>Each tree saves $100 year taxpayers</a:t>
            </a:r>
          </a:p>
          <a:p>
            <a:endParaRPr lang="en-US" dirty="0"/>
          </a:p>
          <a:p>
            <a:r>
              <a:rPr lang="en-US" dirty="0"/>
              <a:t>Between energy savings and storm water mitigation trees in Minneapolis save about $11 million per year.</a:t>
            </a:r>
          </a:p>
          <a:p>
            <a:endParaRPr lang="en-US" dirty="0"/>
          </a:p>
          <a:p>
            <a:r>
              <a:rPr lang="en-US" dirty="0"/>
              <a:t>Trees reduce runoff creating cleaner drinking water mitigating 200 million gallons of storm water processing ($5.9 million in savings)</a:t>
            </a:r>
          </a:p>
          <a:p>
            <a:r>
              <a:rPr lang="en-US" dirty="0"/>
              <a:t>Trees reduce the need for cooling in the summer and heating in the winter ($5.8 million in energy savings)</a:t>
            </a:r>
          </a:p>
        </p:txBody>
      </p:sp>
      <p:sp>
        <p:nvSpPr>
          <p:cNvPr id="4" name="Slide Number Placeholder 3"/>
          <p:cNvSpPr>
            <a:spLocks noGrp="1"/>
          </p:cNvSpPr>
          <p:nvPr>
            <p:ph type="sldNum" sz="quarter" idx="10"/>
          </p:nvPr>
        </p:nvSpPr>
        <p:spPr/>
        <p:txBody>
          <a:bodyPr/>
          <a:lstStyle/>
          <a:p>
            <a:fld id="{A4C8B710-52A7-4578-88FA-636D2CB01FDE}" type="slidenum">
              <a:rPr lang="en-US" altLang="en-US" smtClean="0"/>
              <a:pPr/>
              <a:t>38</a:t>
            </a:fld>
            <a:endParaRPr lang="en-US" altLang="en-US" dirty="0"/>
          </a:p>
        </p:txBody>
      </p:sp>
    </p:spTree>
    <p:extLst>
      <p:ext uri="{BB962C8B-B14F-4D97-AF65-F5344CB8AC3E}">
        <p14:creationId xmlns:p14="http://schemas.microsoft.com/office/powerpoint/2010/main" val="3103793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39</a:t>
            </a:fld>
            <a:endParaRPr lang="en-US" altLang="en-US"/>
          </a:p>
        </p:txBody>
      </p:sp>
    </p:spTree>
    <p:extLst>
      <p:ext uri="{BB962C8B-B14F-4D97-AF65-F5344CB8AC3E}">
        <p14:creationId xmlns:p14="http://schemas.microsoft.com/office/powerpoint/2010/main" val="422783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4</a:t>
            </a:fld>
            <a:endParaRPr lang="en-US" altLang="en-US"/>
          </a:p>
        </p:txBody>
      </p:sp>
    </p:spTree>
    <p:extLst>
      <p:ext uri="{BB962C8B-B14F-4D97-AF65-F5344CB8AC3E}">
        <p14:creationId xmlns:p14="http://schemas.microsoft.com/office/powerpoint/2010/main" val="1346979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communities in MN have ash canopy at 30% or greater, especially in southern and southwestern parts of greater Minnesota.</a:t>
            </a:r>
          </a:p>
          <a:p>
            <a:pPr marL="171450" indent="-171450">
              <a:buFont typeface="Arial" panose="020B0604020202020204" pitchFamily="34" charset="0"/>
              <a:buChar char="•"/>
            </a:pPr>
            <a:r>
              <a:rPr lang="en-US" dirty="0"/>
              <a:t>Many are in the 10 to 20% ash population range.</a:t>
            </a:r>
          </a:p>
          <a:p>
            <a:pPr marL="171450" indent="-171450">
              <a:buFont typeface="Arial" panose="020B0604020202020204" pitchFamily="34" charset="0"/>
              <a:buChar char="•"/>
            </a:pPr>
            <a:r>
              <a:rPr lang="en-US" dirty="0"/>
              <a:t>Most communities have ash populations of at least 10%.</a:t>
            </a:r>
          </a:p>
          <a:p>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40</a:t>
            </a:fld>
            <a:endParaRPr lang="en-US" altLang="en-US"/>
          </a:p>
        </p:txBody>
      </p:sp>
    </p:spTree>
    <p:extLst>
      <p:ext uri="{BB962C8B-B14F-4D97-AF65-F5344CB8AC3E}">
        <p14:creationId xmlns:p14="http://schemas.microsoft.com/office/powerpoint/2010/main" val="1358162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Agrilus plannipennis</a:t>
            </a:r>
          </a:p>
          <a:p>
            <a:endParaRPr lang="en-US" dirty="0"/>
          </a:p>
          <a:p>
            <a:r>
              <a:rPr lang="en-US" dirty="0"/>
              <a:t>Buprestidae = flat-headed borers</a:t>
            </a:r>
          </a:p>
          <a:p>
            <a:endParaRPr lang="en-US" dirty="0"/>
          </a:p>
          <a:p>
            <a:r>
              <a:rPr lang="en-US" dirty="0"/>
              <a:t>Credit: Pennsylvania Department of Conservation and Natural Resources – Forestry Archive</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83654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27045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Photo Dan Herms</a:t>
            </a:r>
          </a:p>
          <a:p>
            <a:endParaRPr lang="en-US" sz="1200" b="0" i="0" u="none" strike="noStrike" kern="1200" baseline="0" dirty="0">
              <a:solidFill>
                <a:schemeClr val="tx1"/>
              </a:solidFill>
              <a:latin typeface="Arial" charset="0"/>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0468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Photo Dan Herms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dirty="0"/>
              <a:t>“</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spread of the emerald ash borer, which poses no direct threat to humans but</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has killed more than 100 million trees in the United States, was associated with an</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additional 15,000 human deaths from cardiovascular disease and an additional 6,000</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deaths from lower respiratory disease.”</a:t>
            </a:r>
          </a:p>
          <a:p>
            <a:endParaRPr lang="en-US" sz="1200" b="0" i="0" u="none" strike="noStrike" kern="1200" baseline="0" dirty="0">
              <a:solidFill>
                <a:schemeClr val="tx1"/>
              </a:solidFill>
              <a:latin typeface="Arial" charset="0"/>
              <a:ea typeface="MS PGothic" panose="020B0600070205080204" pitchFamily="34" charset="-128"/>
            </a:endParaRPr>
          </a:p>
          <a:p>
            <a:r>
              <a:rPr lang="en-US" sz="1200" b="0" i="0" u="none" strike="noStrike" kern="1200" baseline="0" dirty="0">
                <a:solidFill>
                  <a:schemeClr val="tx1"/>
                </a:solidFill>
                <a:latin typeface="Arial" charset="0"/>
                <a:ea typeface="MS PGothic" panose="020B0600070205080204" pitchFamily="34" charset="-128"/>
              </a:rPr>
              <a:t>“</a:t>
            </a:r>
            <a:r>
              <a:rPr lang="en-US" sz="1200" b="0" i="0" u="none" strike="noStrike" kern="1200" baseline="0" dirty="0">
                <a:solidFill>
                  <a:schemeClr val="tx1"/>
                </a:solidFill>
                <a:latin typeface="Arial" charset="0"/>
                <a:ea typeface="MS PGothic" panose="020B0600070205080204" pitchFamily="34" charset="-128"/>
                <a:cs typeface="ＭＳ Ｐゴシック" charset="0"/>
              </a:rPr>
              <a:t>Human mortality increased the longer emerald ash borer was present in a county,</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consistent with the progression of the insect infestation. Infected trees typically die</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within 2 to 7 years.”</a:t>
            </a:r>
          </a:p>
          <a:p>
            <a:endParaRPr lang="en-US" sz="1200" b="0" i="0" u="none" strike="noStrike" kern="1200" baseline="0" dirty="0">
              <a:solidFill>
                <a:schemeClr val="tx1"/>
              </a:solidFill>
              <a:latin typeface="Arial" charset="0"/>
              <a:ea typeface="MS PGothic" panose="020B0600070205080204" pitchFamily="34" charset="-128"/>
            </a:endParaRPr>
          </a:p>
          <a:p>
            <a:r>
              <a:rPr lang="en-US" sz="1200" b="0" i="0" u="none" strike="noStrike" kern="1200" baseline="0" dirty="0">
                <a:solidFill>
                  <a:schemeClr val="tx1"/>
                </a:solidFill>
                <a:latin typeface="Arial" charset="0"/>
                <a:ea typeface="MS PGothic" panose="020B0600070205080204" pitchFamily="34" charset="-128"/>
              </a:rPr>
              <a:t>“</a:t>
            </a:r>
            <a:r>
              <a:rPr lang="en-US" sz="1200" b="0" i="0" u="none" strike="noStrike" kern="1200" baseline="0" dirty="0">
                <a:solidFill>
                  <a:schemeClr val="tx1"/>
                </a:solidFill>
                <a:latin typeface="Arial" charset="0"/>
                <a:ea typeface="MS PGothic" panose="020B0600070205080204" pitchFamily="34" charset="-128"/>
                <a:cs typeface="ＭＳ Ｐゴシック" charset="0"/>
              </a:rPr>
              <a:t>More human deaths occurred in wealthier counties, where trees usually are more</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abundant.”</a:t>
            </a:r>
            <a:endParaRPr lang="en-US" dirty="0"/>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endParaRPr lang="en-US" sz="1200" b="0" i="0" u="none" strike="noStrike" kern="1200" baseline="0" dirty="0">
              <a:solidFill>
                <a:schemeClr val="tx1"/>
              </a:solidFill>
              <a:latin typeface="Arial" charset="0"/>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385087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45</a:t>
            </a:fld>
            <a:endParaRPr lang="en-US" altLang="en-US"/>
          </a:p>
        </p:txBody>
      </p:sp>
    </p:spTree>
    <p:extLst>
      <p:ext uri="{BB962C8B-B14F-4D97-AF65-F5344CB8AC3E}">
        <p14:creationId xmlns:p14="http://schemas.microsoft.com/office/powerpoint/2010/main" val="1574580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46</a:t>
            </a:fld>
            <a:endParaRPr lang="en-US" altLang="en-US"/>
          </a:p>
        </p:txBody>
      </p:sp>
    </p:spTree>
    <p:extLst>
      <p:ext uri="{BB962C8B-B14F-4D97-AF65-F5344CB8AC3E}">
        <p14:creationId xmlns:p14="http://schemas.microsoft.com/office/powerpoint/2010/main" val="3751526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fatal tear out on Valley Forge</a:t>
            </a:r>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47</a:t>
            </a:fld>
            <a:endParaRPr lang="en-US" altLang="en-US"/>
          </a:p>
        </p:txBody>
      </p:sp>
    </p:spTree>
    <p:extLst>
      <p:ext uri="{BB962C8B-B14F-4D97-AF65-F5344CB8AC3E}">
        <p14:creationId xmlns:p14="http://schemas.microsoft.com/office/powerpoint/2010/main" val="737134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fatal tear out on Valley Forge</a:t>
            </a:r>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48</a:t>
            </a:fld>
            <a:endParaRPr lang="en-US" altLang="en-US"/>
          </a:p>
        </p:txBody>
      </p:sp>
    </p:spTree>
    <p:extLst>
      <p:ext uri="{BB962C8B-B14F-4D97-AF65-F5344CB8AC3E}">
        <p14:creationId xmlns:p14="http://schemas.microsoft.com/office/powerpoint/2010/main" val="1635206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49</a:t>
            </a:fld>
            <a:endParaRPr lang="en-US" altLang="en-US"/>
          </a:p>
        </p:txBody>
      </p:sp>
    </p:spTree>
    <p:extLst>
      <p:ext uri="{BB962C8B-B14F-4D97-AF65-F5344CB8AC3E}">
        <p14:creationId xmlns:p14="http://schemas.microsoft.com/office/powerpoint/2010/main" val="8214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Foliar disease, can cause extensive defoliation – often for consecutive years.</a:t>
            </a:r>
          </a:p>
          <a:p>
            <a:pPr marL="171450" indent="-171450">
              <a:buFont typeface="Arial" panose="020B0604020202020204" pitchFamily="34" charset="0"/>
              <a:buChar char="•"/>
            </a:pPr>
            <a:r>
              <a:rPr lang="en-US" dirty="0"/>
              <a:t>Avoid stress, primarily.</a:t>
            </a:r>
          </a:p>
          <a:p>
            <a:pPr marL="171450" indent="-171450">
              <a:buFont typeface="Arial" panose="020B0604020202020204" pitchFamily="34" charset="0"/>
              <a:buChar char="•"/>
            </a:pPr>
            <a:r>
              <a:rPr lang="en-US" dirty="0"/>
              <a:t>Macro infusion (propiconazole) is currently being studied but isn’t 100% effective.</a:t>
            </a:r>
          </a:p>
          <a:p>
            <a:pPr marL="171450" indent="-171450">
              <a:buFont typeface="Arial" panose="020B0604020202020204" pitchFamily="34" charset="0"/>
              <a:buChar char="•"/>
            </a:pPr>
            <a:r>
              <a:rPr lang="en-US" dirty="0"/>
              <a:t>May increase susceptibility to oak wilt and two-lined chestnut borer</a:t>
            </a:r>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5</a:t>
            </a:fld>
            <a:endParaRPr lang="en-US" altLang="en-US"/>
          </a:p>
        </p:txBody>
      </p:sp>
    </p:spTree>
    <p:extLst>
      <p:ext uri="{BB962C8B-B14F-4D97-AF65-F5344CB8AC3E}">
        <p14:creationId xmlns:p14="http://schemas.microsoft.com/office/powerpoint/2010/main" val="1649332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50</a:t>
            </a:fld>
            <a:endParaRPr lang="en-US" altLang="en-US"/>
          </a:p>
        </p:txBody>
      </p:sp>
    </p:spTree>
    <p:extLst>
      <p:ext uri="{BB962C8B-B14F-4D97-AF65-F5344CB8AC3E}">
        <p14:creationId xmlns:p14="http://schemas.microsoft.com/office/powerpoint/2010/main" val="1261611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51</a:t>
            </a:fld>
            <a:endParaRPr lang="en-US" altLang="en-US"/>
          </a:p>
        </p:txBody>
      </p:sp>
    </p:spTree>
    <p:extLst>
      <p:ext uri="{BB962C8B-B14F-4D97-AF65-F5344CB8AC3E}">
        <p14:creationId xmlns:p14="http://schemas.microsoft.com/office/powerpoint/2010/main" val="3928861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52</a:t>
            </a:fld>
            <a:endParaRPr lang="en-US" altLang="en-US"/>
          </a:p>
        </p:txBody>
      </p:sp>
    </p:spTree>
    <p:extLst>
      <p:ext uri="{BB962C8B-B14F-4D97-AF65-F5344CB8AC3E}">
        <p14:creationId xmlns:p14="http://schemas.microsoft.com/office/powerpoint/2010/main" val="1332069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53</a:t>
            </a:fld>
            <a:endParaRPr lang="en-US" altLang="en-US"/>
          </a:p>
        </p:txBody>
      </p:sp>
    </p:spTree>
    <p:extLst>
      <p:ext uri="{BB962C8B-B14F-4D97-AF65-F5344CB8AC3E}">
        <p14:creationId xmlns:p14="http://schemas.microsoft.com/office/powerpoint/2010/main" val="12077467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54</a:t>
            </a:fld>
            <a:endParaRPr lang="en-US" altLang="en-US"/>
          </a:p>
        </p:txBody>
      </p:sp>
    </p:spTree>
    <p:extLst>
      <p:ext uri="{BB962C8B-B14F-4D97-AF65-F5344CB8AC3E}">
        <p14:creationId xmlns:p14="http://schemas.microsoft.com/office/powerpoint/2010/main" val="295534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Cerambycidae</a:t>
            </a:r>
          </a:p>
          <a:p>
            <a:endParaRPr lang="en-US" dirty="0"/>
          </a:p>
          <a:p>
            <a:r>
              <a:rPr lang="en-US" dirty="0"/>
              <a:t>Ash (</a:t>
            </a:r>
            <a:r>
              <a:rPr lang="en-US" i="1" dirty="0"/>
              <a:t>Fraxinus</a:t>
            </a:r>
            <a:r>
              <a:rPr lang="en-US" dirty="0"/>
              <a:t>)</a:t>
            </a:r>
          </a:p>
          <a:p>
            <a:r>
              <a:rPr lang="en-US" dirty="0"/>
              <a:t>Birch (</a:t>
            </a:r>
            <a:r>
              <a:rPr lang="en-US" i="1" dirty="0"/>
              <a:t>Betula</a:t>
            </a:r>
            <a:r>
              <a:rPr lang="en-US" dirty="0"/>
              <a:t>)</a:t>
            </a:r>
          </a:p>
          <a:p>
            <a:r>
              <a:rPr lang="en-US" dirty="0"/>
              <a:t>Elm (</a:t>
            </a:r>
            <a:r>
              <a:rPr lang="en-US" i="1" dirty="0"/>
              <a:t>Ulmus</a:t>
            </a:r>
            <a:r>
              <a:rPr lang="en-US" dirty="0"/>
              <a:t>)</a:t>
            </a:r>
          </a:p>
          <a:p>
            <a:r>
              <a:rPr lang="en-US" dirty="0"/>
              <a:t>Horsechestnut and Buckeye (</a:t>
            </a:r>
            <a:r>
              <a:rPr lang="en-US" i="1" dirty="0"/>
              <a:t>Aesculus</a:t>
            </a:r>
            <a:r>
              <a:rPr lang="en-US" dirty="0"/>
              <a:t>)</a:t>
            </a:r>
          </a:p>
          <a:p>
            <a:r>
              <a:rPr lang="en-US" dirty="0"/>
              <a:t>Katsura (</a:t>
            </a:r>
            <a:r>
              <a:rPr lang="en-US" i="1" dirty="0"/>
              <a:t>Cercidiphyllum</a:t>
            </a:r>
            <a:r>
              <a:rPr lang="en-US" dirty="0"/>
              <a:t>)</a:t>
            </a:r>
          </a:p>
          <a:p>
            <a:r>
              <a:rPr lang="en-US" dirty="0"/>
              <a:t>London planetree and Sycamore (</a:t>
            </a:r>
            <a:r>
              <a:rPr lang="en-US" i="1" dirty="0"/>
              <a:t>Platanus</a:t>
            </a:r>
            <a:r>
              <a:rPr lang="en-US" dirty="0"/>
              <a:t>)</a:t>
            </a:r>
          </a:p>
          <a:p>
            <a:r>
              <a:rPr lang="en-US" dirty="0"/>
              <a:t>Maple (</a:t>
            </a:r>
            <a:r>
              <a:rPr lang="en-US" i="1" dirty="0"/>
              <a:t>Acer</a:t>
            </a:r>
            <a:r>
              <a:rPr lang="en-US" dirty="0"/>
              <a:t>)</a:t>
            </a:r>
          </a:p>
          <a:p>
            <a:r>
              <a:rPr lang="en-US" dirty="0"/>
              <a:t>Mountain Ash (</a:t>
            </a:r>
            <a:r>
              <a:rPr lang="en-US" i="1" dirty="0"/>
              <a:t>Sorbus</a:t>
            </a:r>
            <a:r>
              <a:rPr lang="en-US" dirty="0"/>
              <a:t>)</a:t>
            </a:r>
          </a:p>
          <a:p>
            <a:r>
              <a:rPr lang="en-US" dirty="0"/>
              <a:t>Poplar (</a:t>
            </a:r>
            <a:r>
              <a:rPr lang="en-US" i="1" dirty="0"/>
              <a:t>Populus</a:t>
            </a:r>
            <a:r>
              <a:rPr lang="en-US" dirty="0"/>
              <a:t>)</a:t>
            </a:r>
          </a:p>
          <a:p>
            <a:r>
              <a:rPr lang="en-US" dirty="0"/>
              <a:t>Willow (</a:t>
            </a:r>
            <a:r>
              <a:rPr lang="en-US" i="1" dirty="0"/>
              <a:t>Salix</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6027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33840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15380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C8B710-52A7-4578-88FA-636D2CB01F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53748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59</a:t>
            </a:fld>
            <a:endParaRPr lang="en-US" altLang="en-US"/>
          </a:p>
        </p:txBody>
      </p:sp>
    </p:spTree>
    <p:extLst>
      <p:ext uri="{BB962C8B-B14F-4D97-AF65-F5344CB8AC3E}">
        <p14:creationId xmlns:p14="http://schemas.microsoft.com/office/powerpoint/2010/main" val="198684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Borer</a:t>
            </a:r>
          </a:p>
          <a:p>
            <a:r>
              <a:rPr lang="en-US" dirty="0"/>
              <a:t>Avoid stress, apply mulch, water when needed</a:t>
            </a:r>
          </a:p>
          <a:p>
            <a:endParaRPr lang="en-US" dirty="0"/>
          </a:p>
          <a:p>
            <a:r>
              <a:rPr lang="en-US" dirty="0"/>
              <a:t>Dinotefuran</a:t>
            </a:r>
          </a:p>
          <a:p>
            <a:pPr marL="171450" indent="-171450">
              <a:buFontTx/>
              <a:buChar char="-"/>
            </a:pPr>
            <a:r>
              <a:rPr lang="en-US" dirty="0"/>
              <a:t>Soil drench, quick effect, shorter residual</a:t>
            </a:r>
          </a:p>
          <a:p>
            <a:pPr marL="171450" indent="-171450">
              <a:buFontTx/>
              <a:buChar char="-"/>
            </a:pPr>
            <a:endParaRPr lang="en-US" dirty="0"/>
          </a:p>
          <a:p>
            <a:pPr marL="0" indent="0">
              <a:buFontTx/>
              <a:buNone/>
            </a:pPr>
            <a:r>
              <a:rPr lang="en-US" dirty="0"/>
              <a:t>Imidacloprid</a:t>
            </a:r>
          </a:p>
          <a:p>
            <a:pPr marL="0" indent="0">
              <a:buFontTx/>
              <a:buNone/>
            </a:pPr>
            <a:r>
              <a:rPr lang="en-US" dirty="0"/>
              <a:t>- Soil drench, annual application, spring or fall applied</a:t>
            </a:r>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6</a:t>
            </a:fld>
            <a:endParaRPr lang="en-US" altLang="en-US"/>
          </a:p>
        </p:txBody>
      </p:sp>
    </p:spTree>
    <p:extLst>
      <p:ext uri="{BB962C8B-B14F-4D97-AF65-F5344CB8AC3E}">
        <p14:creationId xmlns:p14="http://schemas.microsoft.com/office/powerpoint/2010/main" val="1904836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60</a:t>
            </a:fld>
            <a:endParaRPr lang="en-US" altLang="en-US"/>
          </a:p>
        </p:txBody>
      </p:sp>
    </p:spTree>
    <p:extLst>
      <p:ext uri="{BB962C8B-B14F-4D97-AF65-F5344CB8AC3E}">
        <p14:creationId xmlns:p14="http://schemas.microsoft.com/office/powerpoint/2010/main" val="3663483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61</a:t>
            </a:fld>
            <a:endParaRPr lang="en-US" altLang="en-US"/>
          </a:p>
        </p:txBody>
      </p:sp>
    </p:spTree>
    <p:extLst>
      <p:ext uri="{BB962C8B-B14F-4D97-AF65-F5344CB8AC3E}">
        <p14:creationId xmlns:p14="http://schemas.microsoft.com/office/powerpoint/2010/main" val="54552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62</a:t>
            </a:fld>
            <a:endParaRPr lang="en-US" altLang="en-US"/>
          </a:p>
        </p:txBody>
      </p:sp>
    </p:spTree>
    <p:extLst>
      <p:ext uri="{BB962C8B-B14F-4D97-AF65-F5344CB8AC3E}">
        <p14:creationId xmlns:p14="http://schemas.microsoft.com/office/powerpoint/2010/main" val="396170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7</a:t>
            </a:fld>
            <a:endParaRPr lang="en-US" altLang="en-US"/>
          </a:p>
        </p:txBody>
      </p:sp>
    </p:spTree>
    <p:extLst>
      <p:ext uri="{BB962C8B-B14F-4D97-AF65-F5344CB8AC3E}">
        <p14:creationId xmlns:p14="http://schemas.microsoft.com/office/powerpoint/2010/main" val="286231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lethal vascular wilt</a:t>
            </a:r>
          </a:p>
          <a:p>
            <a:pPr marL="171450" indent="-171450">
              <a:buFont typeface="Arial" panose="020B0604020202020204" pitchFamily="34" charset="0"/>
              <a:buChar char="•"/>
            </a:pPr>
            <a:r>
              <a:rPr lang="en-US" dirty="0"/>
              <a:t>Avoidance of infection is best</a:t>
            </a:r>
          </a:p>
          <a:p>
            <a:pPr marL="628650" lvl="1" indent="-171450">
              <a:buFont typeface="Arial" panose="020B0604020202020204" pitchFamily="34" charset="0"/>
              <a:buChar char="•"/>
            </a:pPr>
            <a:r>
              <a:rPr lang="en-US" dirty="0"/>
              <a:t>No pruning or damage April to July</a:t>
            </a:r>
          </a:p>
          <a:p>
            <a:pPr marL="171450" indent="-171450">
              <a:buFont typeface="Arial" panose="020B0604020202020204" pitchFamily="34" charset="0"/>
              <a:buChar char="•"/>
            </a:pPr>
            <a:r>
              <a:rPr lang="en-US" dirty="0"/>
              <a:t>Currently controlled using macro infusion</a:t>
            </a:r>
          </a:p>
          <a:p>
            <a:pPr marL="171450" indent="-171450">
              <a:buFont typeface="Arial" panose="020B0604020202020204" pitchFamily="34" charset="0"/>
              <a:buChar char="•"/>
            </a:pPr>
            <a:r>
              <a:rPr lang="en-US" dirty="0"/>
              <a:t>Research exploring micro injections also underway</a:t>
            </a:r>
          </a:p>
          <a:p>
            <a:pPr marL="171450" indent="-171450">
              <a:buFont typeface="Arial" panose="020B0604020202020204" pitchFamily="34" charset="0"/>
              <a:buChar char="•"/>
            </a:pPr>
            <a:r>
              <a:rPr lang="en-US" dirty="0"/>
              <a:t>Sever roots to control spread in dense stands</a:t>
            </a:r>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8</a:t>
            </a:fld>
            <a:endParaRPr lang="en-US" altLang="en-US"/>
          </a:p>
        </p:txBody>
      </p:sp>
    </p:spTree>
    <p:extLst>
      <p:ext uri="{BB962C8B-B14F-4D97-AF65-F5344CB8AC3E}">
        <p14:creationId xmlns:p14="http://schemas.microsoft.com/office/powerpoint/2010/main" val="221376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26914-D621-40B6-A67E-8094DD33C612}" type="slidenum">
              <a:rPr lang="en-US" altLang="en-US" smtClean="0"/>
              <a:pPr/>
              <a:t>9</a:t>
            </a:fld>
            <a:endParaRPr lang="en-US" altLang="en-US"/>
          </a:p>
        </p:txBody>
      </p:sp>
    </p:spTree>
    <p:extLst>
      <p:ext uri="{BB962C8B-B14F-4D97-AF65-F5344CB8AC3E}">
        <p14:creationId xmlns:p14="http://schemas.microsoft.com/office/powerpoint/2010/main" val="2558990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Users/ranja/Desktop/presentation_templates/working%20files/blend-2.png" TargetMode="External"/><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Users/ranja/Documents/5-resources/logos/2017/wdmk-TC/PNGs-RGB/M-wordmark-PNG/color/D2D/MCwdmk_D2Dwh-gold.png" TargetMode="Externa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1" name="Picture 9" descr="UofM-1_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48763" cy="6862763"/>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685800" y="1371600"/>
            <a:ext cx="7772400" cy="1143000"/>
          </a:xfrm>
        </p:spPr>
        <p:txBody>
          <a:bodyPr/>
          <a:lstStyle>
            <a:lvl1pPr>
              <a:defRPr/>
            </a:lvl1pPr>
          </a:lstStyle>
          <a:p>
            <a:pPr lvl="0"/>
            <a:r>
              <a:rPr lang="en-US" altLang="en-US" noProof="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481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33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908"/>
            <a:ext cx="6858000" cy="2387576"/>
          </a:xfrm>
          <a:prstGeom prst="rect">
            <a:avLst/>
          </a:prstGeom>
        </p:spPr>
        <p:txBody>
          <a:bodyPr anchor="b"/>
          <a:lstStyle>
            <a:lvl1pPr algn="ctr">
              <a:defRPr sz="4219"/>
            </a:lvl1pPr>
          </a:lstStyle>
          <a:p>
            <a:r>
              <a:rPr lang="en-US"/>
              <a:t>Click to edit Master title style</a:t>
            </a:r>
          </a:p>
        </p:txBody>
      </p:sp>
      <p:sp>
        <p:nvSpPr>
          <p:cNvPr id="3" name="Subtitle 2"/>
          <p:cNvSpPr>
            <a:spLocks noGrp="1"/>
          </p:cNvSpPr>
          <p:nvPr>
            <p:ph type="subTitle" idx="1"/>
          </p:nvPr>
        </p:nvSpPr>
        <p:spPr>
          <a:xfrm>
            <a:off x="1143000" y="3602013"/>
            <a:ext cx="6858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3329810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428" y="365001"/>
            <a:ext cx="7887146" cy="13260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428" y="1826122"/>
            <a:ext cx="7887146"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61731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963" y="1710036"/>
            <a:ext cx="7887146" cy="2851919"/>
          </a:xfrm>
          <a:prstGeom prst="rect">
            <a:avLst/>
          </a:prstGeom>
        </p:spPr>
        <p:txBody>
          <a:bodyPr anchor="b"/>
          <a:lstStyle>
            <a:lvl1pPr>
              <a:defRPr sz="4219"/>
            </a:lvl1pPr>
          </a:lstStyle>
          <a:p>
            <a:r>
              <a:rPr lang="en-US"/>
              <a:t>Click to edit Master title style</a:t>
            </a:r>
          </a:p>
        </p:txBody>
      </p:sp>
      <p:sp>
        <p:nvSpPr>
          <p:cNvPr id="3" name="Text Placeholder 2"/>
          <p:cNvSpPr>
            <a:spLocks noGrp="1"/>
          </p:cNvSpPr>
          <p:nvPr>
            <p:ph type="body" idx="1"/>
          </p:nvPr>
        </p:nvSpPr>
        <p:spPr>
          <a:xfrm>
            <a:off x="623963" y="4589859"/>
            <a:ext cx="7887146"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61015120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428" y="365001"/>
            <a:ext cx="7887146" cy="132605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427" y="1826122"/>
            <a:ext cx="3889995"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826122"/>
            <a:ext cx="3889995"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3821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544" y="365001"/>
            <a:ext cx="7887146" cy="1326059"/>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543" y="1681014"/>
            <a:ext cx="3868787"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p:cNvSpPr>
            <a:spLocks noGrp="1"/>
          </p:cNvSpPr>
          <p:nvPr>
            <p:ph sz="half" idx="2"/>
          </p:nvPr>
        </p:nvSpPr>
        <p:spPr>
          <a:xfrm>
            <a:off x="629543" y="2504777"/>
            <a:ext cx="3868787" cy="3684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8927" y="1681014"/>
            <a:ext cx="3887762"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p:cNvSpPr>
            <a:spLocks noGrp="1"/>
          </p:cNvSpPr>
          <p:nvPr>
            <p:ph sz="quarter" idx="4"/>
          </p:nvPr>
        </p:nvSpPr>
        <p:spPr>
          <a:xfrm>
            <a:off x="4628927" y="2504777"/>
            <a:ext cx="3887762" cy="3684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2002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428" y="365001"/>
            <a:ext cx="7887146" cy="132605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584141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6155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543" y="457646"/>
            <a:ext cx="2949029" cy="1599531"/>
          </a:xfrm>
          <a:prstGeom prst="rect">
            <a:avLst/>
          </a:prstGeom>
        </p:spPr>
        <p:txBody>
          <a:bodyPr anchor="b"/>
          <a:lstStyle>
            <a:lvl1pPr>
              <a:defRPr sz="2250"/>
            </a:lvl1pPr>
          </a:lstStyle>
          <a:p>
            <a:r>
              <a:rPr lang="en-US"/>
              <a:t>Click to edit Master title style</a:t>
            </a:r>
          </a:p>
        </p:txBody>
      </p:sp>
      <p:sp>
        <p:nvSpPr>
          <p:cNvPr id="3" name="Content Placeholder 2"/>
          <p:cNvSpPr>
            <a:spLocks noGrp="1"/>
          </p:cNvSpPr>
          <p:nvPr>
            <p:ph idx="1"/>
          </p:nvPr>
        </p:nvSpPr>
        <p:spPr>
          <a:xfrm>
            <a:off x="3887763" y="987847"/>
            <a:ext cx="4628926"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543" y="2057177"/>
            <a:ext cx="294902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7656337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007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543" y="457646"/>
            <a:ext cx="2949029" cy="1599531"/>
          </a:xfrm>
          <a:prstGeom prst="rect">
            <a:avLst/>
          </a:prstGeom>
        </p:spPr>
        <p:txBody>
          <a:bodyPr anchor="b"/>
          <a:lstStyle>
            <a:lvl1pPr>
              <a:defRPr sz="2250"/>
            </a:lvl1pPr>
          </a:lstStyle>
          <a:p>
            <a:r>
              <a:rPr lang="en-US"/>
              <a:t>Click to edit Master title style</a:t>
            </a:r>
          </a:p>
        </p:txBody>
      </p:sp>
      <p:sp>
        <p:nvSpPr>
          <p:cNvPr id="3" name="Picture Placeholder 2"/>
          <p:cNvSpPr>
            <a:spLocks noGrp="1"/>
          </p:cNvSpPr>
          <p:nvPr>
            <p:ph type="pic" idx="1"/>
          </p:nvPr>
        </p:nvSpPr>
        <p:spPr>
          <a:xfrm>
            <a:off x="3887763" y="987847"/>
            <a:ext cx="4628926"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629543" y="2057177"/>
            <a:ext cx="294902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78108932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428" y="365001"/>
            <a:ext cx="7887146" cy="132605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428" y="1826122"/>
            <a:ext cx="7887146" cy="435099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61571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345" y="365001"/>
            <a:ext cx="1971229" cy="581211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427" y="365001"/>
            <a:ext cx="5808762" cy="581211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0096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1" name="Picture 9" descr="UofM-1_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48763" cy="6862763"/>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685800" y="1371600"/>
            <a:ext cx="7772400" cy="1143000"/>
          </a:xfrm>
        </p:spPr>
        <p:txBody>
          <a:bodyPr/>
          <a:lstStyle>
            <a:lvl1pPr>
              <a:defRPr/>
            </a:lvl1pPr>
          </a:lstStyle>
          <a:p>
            <a:pPr lvl="0"/>
            <a:r>
              <a:rPr lang="en-US" altLang="en-US" noProof="0"/>
              <a:t>Click to edit Master title style</a:t>
            </a:r>
          </a:p>
        </p:txBody>
      </p:sp>
    </p:spTree>
    <p:extLst>
      <p:ext uri="{BB962C8B-B14F-4D97-AF65-F5344CB8AC3E}">
        <p14:creationId xmlns:p14="http://schemas.microsoft.com/office/powerpoint/2010/main" val="304858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74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382500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447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226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5078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637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64964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29807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9633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250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10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E4861D8-A948-4AD6-92B9-7DFEB5A28E5A}" type="datetimeFigureOut">
              <a:rPr lang="en-US"/>
              <a:pPr>
                <a:defRPr/>
              </a:pPr>
              <a:t>1/16/2019</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E603FE-F9AC-4B35-99F5-8AE78D3DCB57}" type="slidenum">
              <a:rPr lang="en-US"/>
              <a:pPr>
                <a:defRPr/>
              </a:pPr>
              <a:t>‹#›</a:t>
            </a:fld>
            <a:endParaRPr lang="en-US"/>
          </a:p>
        </p:txBody>
      </p:sp>
    </p:spTree>
    <p:extLst>
      <p:ext uri="{BB962C8B-B14F-4D97-AF65-F5344CB8AC3E}">
        <p14:creationId xmlns:p14="http://schemas.microsoft.com/office/powerpoint/2010/main" val="2639760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9B36C83-3994-4D2E-8687-56E0B6C103E4}" type="datetimeFigureOut">
              <a:rPr lang="en-US"/>
              <a:pPr>
                <a:defRPr/>
              </a:pPr>
              <a:t>1/16/2019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38902BF-9898-4571-B22C-3968B0A50052}" type="slidenum">
              <a:rPr lang="en-US"/>
              <a:pPr>
                <a:defRPr/>
              </a:pPr>
              <a:t>‹#›</a:t>
            </a:fld>
            <a:endParaRPr lang="en-US"/>
          </a:p>
        </p:txBody>
      </p:sp>
    </p:spTree>
    <p:extLst>
      <p:ext uri="{BB962C8B-B14F-4D97-AF65-F5344CB8AC3E}">
        <p14:creationId xmlns:p14="http://schemas.microsoft.com/office/powerpoint/2010/main" val="1506943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blend-2.png" descr="/Users/ranja/Desktop/presentation_templates/working files/blend-2.png">
            <a:extLst>
              <a:ext uri="{FF2B5EF4-FFF2-40B4-BE49-F238E27FC236}">
                <a16:creationId xmlns:a16="http://schemas.microsoft.com/office/drawing/2014/main" id="{C146D5EC-9722-4B98-87CB-F15FB5548E49}"/>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Cwdmk_D2Dwh-gold.png" descr="/Users/ranja/Documents/5-resources/logos/2017/wdmk-TC/PNGs-RGB/M-wordmark-PNG/color/D2D/MCwdmk_D2Dwh-gold.png">
            <a:extLst>
              <a:ext uri="{FF2B5EF4-FFF2-40B4-BE49-F238E27FC236}">
                <a16:creationId xmlns:a16="http://schemas.microsoft.com/office/drawing/2014/main" id="{000731CC-8B73-4977-A2DF-8ACFC9624D0C}"/>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443288" y="4146550"/>
            <a:ext cx="22574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685800" y="1371600"/>
            <a:ext cx="7772400" cy="1143000"/>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2825965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906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647636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627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190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801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6828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74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16555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077816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345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598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340C4756-22BD-4C21-AF63-27AF4D55E182}"/>
              </a:ext>
            </a:extLst>
          </p:cNvPr>
          <p:cNvSpPr>
            <a:spLocks noGrp="1" noChangeArrowheads="1"/>
          </p:cNvSpPr>
          <p:nvPr>
            <p:ph type="dt"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5" name="Rectangle 5">
            <a:extLst>
              <a:ext uri="{FF2B5EF4-FFF2-40B4-BE49-F238E27FC236}">
                <a16:creationId xmlns:a16="http://schemas.microsoft.com/office/drawing/2014/main" id="{25B83761-F830-42A3-B82A-E0369D0F210E}"/>
              </a:ext>
            </a:extLst>
          </p:cNvPr>
          <p:cNvSpPr>
            <a:spLocks noGrp="1" noChangeArrowheads="1"/>
          </p:cNvSpPr>
          <p:nvPr>
            <p:ph type="sldNum" idx="11"/>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3C05C64-64CE-4730-BD9D-DF8AF4EBC7F2}" type="slidenum">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59400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CB4E-C66D-435D-BF7A-AB6AF8F52C7B}"/>
              </a:ext>
            </a:extLst>
          </p:cNvPr>
          <p:cNvSpPr>
            <a:spLocks noGrp="1"/>
          </p:cNvSpPr>
          <p:nvPr>
            <p:ph type="ctrTitle"/>
          </p:nvPr>
        </p:nvSpPr>
        <p:spPr>
          <a:xfrm>
            <a:off x="1143000" y="1122908"/>
            <a:ext cx="6858000" cy="2387576"/>
          </a:xfrm>
          <a:prstGeom prst="rect">
            <a:avLst/>
          </a:prstGeo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1E8E1992-4EE9-4F5D-AF2C-BC44E20424BE}"/>
              </a:ext>
            </a:extLst>
          </p:cNvPr>
          <p:cNvSpPr>
            <a:spLocks noGrp="1"/>
          </p:cNvSpPr>
          <p:nvPr>
            <p:ph type="subTitle" idx="1"/>
          </p:nvPr>
        </p:nvSpPr>
        <p:spPr>
          <a:xfrm>
            <a:off x="1143000" y="3602013"/>
            <a:ext cx="6858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Slide Number Placeholder 3">
            <a:extLst>
              <a:ext uri="{FF2B5EF4-FFF2-40B4-BE49-F238E27FC236}">
                <a16:creationId xmlns:a16="http://schemas.microsoft.com/office/drawing/2014/main" id="{D6900136-A287-489C-854C-388A29BFF8A5}"/>
              </a:ext>
            </a:extLst>
          </p:cNvPr>
          <p:cNvSpPr>
            <a:spLocks noGrp="1"/>
          </p:cNvSpPr>
          <p:nvPr>
            <p:ph type="sldNum" sz="quarter" idx="10"/>
          </p:nvPr>
        </p:nvSpPr>
        <p:spPr/>
        <p:txBody>
          <a:bodyPr/>
          <a:lstStyle>
            <a:lvl1pPr>
              <a:defRPr/>
            </a:lvl1pPr>
          </a:lstStyle>
          <a:p>
            <a:fld id="{266B6267-8552-484B-B3C8-7DAFAA95317A}" type="slidenum">
              <a:rPr lang="en-US" altLang="en-US"/>
              <a:pPr/>
              <a:t>‹#›</a:t>
            </a:fld>
            <a:endParaRPr lang="en-US" altLang="en-US" dirty="0"/>
          </a:p>
        </p:txBody>
      </p:sp>
    </p:spTree>
    <p:extLst>
      <p:ext uri="{BB962C8B-B14F-4D97-AF65-F5344CB8AC3E}">
        <p14:creationId xmlns:p14="http://schemas.microsoft.com/office/powerpoint/2010/main" val="2490607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8033-8933-4C0A-91B4-42E405182BFC}"/>
              </a:ext>
            </a:extLst>
          </p:cNvPr>
          <p:cNvSpPr>
            <a:spLocks noGrp="1"/>
          </p:cNvSpPr>
          <p:nvPr>
            <p:ph type="title"/>
          </p:nvPr>
        </p:nvSpPr>
        <p:spPr>
          <a:xfrm>
            <a:off x="628428" y="365001"/>
            <a:ext cx="7887146" cy="132605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15EB6A-67A4-471F-AC21-054C6229BAF8}"/>
              </a:ext>
            </a:extLst>
          </p:cNvPr>
          <p:cNvSpPr>
            <a:spLocks noGrp="1"/>
          </p:cNvSpPr>
          <p:nvPr>
            <p:ph idx="1"/>
          </p:nvPr>
        </p:nvSpPr>
        <p:spPr>
          <a:xfrm>
            <a:off x="628428" y="1826122"/>
            <a:ext cx="7887146"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1FDC69-266B-4072-877A-1A9512E98D4C}"/>
              </a:ext>
            </a:extLst>
          </p:cNvPr>
          <p:cNvSpPr>
            <a:spLocks noGrp="1"/>
          </p:cNvSpPr>
          <p:nvPr>
            <p:ph type="sldNum" sz="quarter" idx="10"/>
          </p:nvPr>
        </p:nvSpPr>
        <p:spPr/>
        <p:txBody>
          <a:bodyPr/>
          <a:lstStyle>
            <a:lvl1pPr>
              <a:defRPr/>
            </a:lvl1pPr>
          </a:lstStyle>
          <a:p>
            <a:fld id="{C5B35280-BCF9-4665-BAB0-A800EDD8D994}" type="slidenum">
              <a:rPr lang="en-US" altLang="en-US"/>
              <a:pPr/>
              <a:t>‹#›</a:t>
            </a:fld>
            <a:endParaRPr lang="en-US" altLang="en-US" dirty="0"/>
          </a:p>
        </p:txBody>
      </p:sp>
    </p:spTree>
    <p:extLst>
      <p:ext uri="{BB962C8B-B14F-4D97-AF65-F5344CB8AC3E}">
        <p14:creationId xmlns:p14="http://schemas.microsoft.com/office/powerpoint/2010/main" val="230055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949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C954-EA7E-48C2-991E-55359292DC58}"/>
              </a:ext>
            </a:extLst>
          </p:cNvPr>
          <p:cNvSpPr>
            <a:spLocks noGrp="1"/>
          </p:cNvSpPr>
          <p:nvPr>
            <p:ph type="title"/>
          </p:nvPr>
        </p:nvSpPr>
        <p:spPr>
          <a:xfrm>
            <a:off x="623963" y="1710036"/>
            <a:ext cx="7887146" cy="2851919"/>
          </a:xfrm>
          <a:prstGeom prst="rect">
            <a:avLst/>
          </a:prstGeo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033BDE5A-F0D4-4E78-B1F8-015CAD629D46}"/>
              </a:ext>
            </a:extLst>
          </p:cNvPr>
          <p:cNvSpPr>
            <a:spLocks noGrp="1"/>
          </p:cNvSpPr>
          <p:nvPr>
            <p:ph type="body" idx="1"/>
          </p:nvPr>
        </p:nvSpPr>
        <p:spPr>
          <a:xfrm>
            <a:off x="623963" y="4589859"/>
            <a:ext cx="7887146"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
        <p:nvSpPr>
          <p:cNvPr id="4" name="Slide Number Placeholder 3">
            <a:extLst>
              <a:ext uri="{FF2B5EF4-FFF2-40B4-BE49-F238E27FC236}">
                <a16:creationId xmlns:a16="http://schemas.microsoft.com/office/drawing/2014/main" id="{085064F9-B308-4F9B-9E07-EF4F9D83A82D}"/>
              </a:ext>
            </a:extLst>
          </p:cNvPr>
          <p:cNvSpPr>
            <a:spLocks noGrp="1"/>
          </p:cNvSpPr>
          <p:nvPr>
            <p:ph type="sldNum" sz="quarter" idx="10"/>
          </p:nvPr>
        </p:nvSpPr>
        <p:spPr/>
        <p:txBody>
          <a:bodyPr/>
          <a:lstStyle>
            <a:lvl1pPr>
              <a:defRPr/>
            </a:lvl1pPr>
          </a:lstStyle>
          <a:p>
            <a:fld id="{F17E18A2-ED7B-4CB0-B057-C9000C68F06A}" type="slidenum">
              <a:rPr lang="en-US" altLang="en-US"/>
              <a:pPr/>
              <a:t>‹#›</a:t>
            </a:fld>
            <a:endParaRPr lang="en-US" altLang="en-US" dirty="0"/>
          </a:p>
        </p:txBody>
      </p:sp>
    </p:spTree>
    <p:extLst>
      <p:ext uri="{BB962C8B-B14F-4D97-AF65-F5344CB8AC3E}">
        <p14:creationId xmlns:p14="http://schemas.microsoft.com/office/powerpoint/2010/main" val="3151128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8F765-8117-49FA-87C1-8C3A8D431F49}"/>
              </a:ext>
            </a:extLst>
          </p:cNvPr>
          <p:cNvSpPr>
            <a:spLocks noGrp="1"/>
          </p:cNvSpPr>
          <p:nvPr>
            <p:ph type="title"/>
          </p:nvPr>
        </p:nvSpPr>
        <p:spPr>
          <a:xfrm>
            <a:off x="628428" y="365001"/>
            <a:ext cx="7887146" cy="132605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A650ED-3734-402A-BED2-984E33A022F4}"/>
              </a:ext>
            </a:extLst>
          </p:cNvPr>
          <p:cNvSpPr>
            <a:spLocks noGrp="1"/>
          </p:cNvSpPr>
          <p:nvPr>
            <p:ph sz="half" idx="1"/>
          </p:nvPr>
        </p:nvSpPr>
        <p:spPr>
          <a:xfrm>
            <a:off x="628427" y="1826122"/>
            <a:ext cx="3889995"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CD5151-D1CC-40B7-956C-559E2DE424BC}"/>
              </a:ext>
            </a:extLst>
          </p:cNvPr>
          <p:cNvSpPr>
            <a:spLocks noGrp="1"/>
          </p:cNvSpPr>
          <p:nvPr>
            <p:ph sz="half" idx="2"/>
          </p:nvPr>
        </p:nvSpPr>
        <p:spPr>
          <a:xfrm>
            <a:off x="4625578" y="1826122"/>
            <a:ext cx="3889995"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EC76BD6-F8E1-40C6-B1D5-104C414F2C15}"/>
              </a:ext>
            </a:extLst>
          </p:cNvPr>
          <p:cNvSpPr>
            <a:spLocks noGrp="1"/>
          </p:cNvSpPr>
          <p:nvPr>
            <p:ph type="sldNum" sz="quarter" idx="10"/>
          </p:nvPr>
        </p:nvSpPr>
        <p:spPr/>
        <p:txBody>
          <a:bodyPr/>
          <a:lstStyle>
            <a:lvl1pPr>
              <a:defRPr/>
            </a:lvl1pPr>
          </a:lstStyle>
          <a:p>
            <a:fld id="{995FCA93-B7F3-4F25-9B65-648CAE17BF89}" type="slidenum">
              <a:rPr lang="en-US" altLang="en-US"/>
              <a:pPr/>
              <a:t>‹#›</a:t>
            </a:fld>
            <a:endParaRPr lang="en-US" altLang="en-US" dirty="0"/>
          </a:p>
        </p:txBody>
      </p:sp>
    </p:spTree>
    <p:extLst>
      <p:ext uri="{BB962C8B-B14F-4D97-AF65-F5344CB8AC3E}">
        <p14:creationId xmlns:p14="http://schemas.microsoft.com/office/powerpoint/2010/main" val="1509617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55FA6-3344-41CE-A8CA-3685BD0555AD}"/>
              </a:ext>
            </a:extLst>
          </p:cNvPr>
          <p:cNvSpPr>
            <a:spLocks noGrp="1"/>
          </p:cNvSpPr>
          <p:nvPr>
            <p:ph type="title"/>
          </p:nvPr>
        </p:nvSpPr>
        <p:spPr>
          <a:xfrm>
            <a:off x="629544" y="365001"/>
            <a:ext cx="7887146" cy="1326059"/>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26418ED-1B0A-405A-AFCC-1FE819A23874}"/>
              </a:ext>
            </a:extLst>
          </p:cNvPr>
          <p:cNvSpPr>
            <a:spLocks noGrp="1"/>
          </p:cNvSpPr>
          <p:nvPr>
            <p:ph type="body" idx="1"/>
          </p:nvPr>
        </p:nvSpPr>
        <p:spPr>
          <a:xfrm>
            <a:off x="629543" y="1681014"/>
            <a:ext cx="3868787"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50EDB2FD-0F8D-4301-9E57-53BD57548420}"/>
              </a:ext>
            </a:extLst>
          </p:cNvPr>
          <p:cNvSpPr>
            <a:spLocks noGrp="1"/>
          </p:cNvSpPr>
          <p:nvPr>
            <p:ph sz="half" idx="2"/>
          </p:nvPr>
        </p:nvSpPr>
        <p:spPr>
          <a:xfrm>
            <a:off x="629543" y="2504777"/>
            <a:ext cx="3868787" cy="3684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53EB1A-2D69-43E2-9BD3-24C3599CC89E}"/>
              </a:ext>
            </a:extLst>
          </p:cNvPr>
          <p:cNvSpPr>
            <a:spLocks noGrp="1"/>
          </p:cNvSpPr>
          <p:nvPr>
            <p:ph type="body" sz="quarter" idx="3"/>
          </p:nvPr>
        </p:nvSpPr>
        <p:spPr>
          <a:xfrm>
            <a:off x="4628927" y="1681014"/>
            <a:ext cx="3887762"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7EB53940-0256-4E26-9795-884B728AC6A1}"/>
              </a:ext>
            </a:extLst>
          </p:cNvPr>
          <p:cNvSpPr>
            <a:spLocks noGrp="1"/>
          </p:cNvSpPr>
          <p:nvPr>
            <p:ph sz="quarter" idx="4"/>
          </p:nvPr>
        </p:nvSpPr>
        <p:spPr>
          <a:xfrm>
            <a:off x="4628927" y="2504777"/>
            <a:ext cx="3887762" cy="3684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08C73DC-9704-48A9-9BC3-2F9679211A0A}"/>
              </a:ext>
            </a:extLst>
          </p:cNvPr>
          <p:cNvSpPr>
            <a:spLocks noGrp="1"/>
          </p:cNvSpPr>
          <p:nvPr>
            <p:ph type="sldNum" sz="quarter" idx="10"/>
          </p:nvPr>
        </p:nvSpPr>
        <p:spPr/>
        <p:txBody>
          <a:bodyPr/>
          <a:lstStyle>
            <a:lvl1pPr>
              <a:defRPr/>
            </a:lvl1pPr>
          </a:lstStyle>
          <a:p>
            <a:fld id="{58466075-C451-42ED-84CF-70DB82C1AD97}" type="slidenum">
              <a:rPr lang="en-US" altLang="en-US"/>
              <a:pPr/>
              <a:t>‹#›</a:t>
            </a:fld>
            <a:endParaRPr lang="en-US" altLang="en-US" dirty="0"/>
          </a:p>
        </p:txBody>
      </p:sp>
    </p:spTree>
    <p:extLst>
      <p:ext uri="{BB962C8B-B14F-4D97-AF65-F5344CB8AC3E}">
        <p14:creationId xmlns:p14="http://schemas.microsoft.com/office/powerpoint/2010/main" val="3671200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D34E-FCEA-442B-903A-44B36B9CAE7F}"/>
              </a:ext>
            </a:extLst>
          </p:cNvPr>
          <p:cNvSpPr>
            <a:spLocks noGrp="1"/>
          </p:cNvSpPr>
          <p:nvPr>
            <p:ph type="title"/>
          </p:nvPr>
        </p:nvSpPr>
        <p:spPr>
          <a:xfrm>
            <a:off x="628428" y="365001"/>
            <a:ext cx="7887146" cy="1326059"/>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96B046-C1E4-4CFC-B6DB-23CEB4D15CE3}"/>
              </a:ext>
            </a:extLst>
          </p:cNvPr>
          <p:cNvSpPr>
            <a:spLocks noGrp="1"/>
          </p:cNvSpPr>
          <p:nvPr>
            <p:ph type="sldNum" sz="quarter" idx="10"/>
          </p:nvPr>
        </p:nvSpPr>
        <p:spPr/>
        <p:txBody>
          <a:bodyPr/>
          <a:lstStyle>
            <a:lvl1pPr>
              <a:defRPr/>
            </a:lvl1pPr>
          </a:lstStyle>
          <a:p>
            <a:fld id="{63539DDF-58A0-44B0-A526-37A134A0D1B4}" type="slidenum">
              <a:rPr lang="en-US" altLang="en-US"/>
              <a:pPr/>
              <a:t>‹#›</a:t>
            </a:fld>
            <a:endParaRPr lang="en-US" altLang="en-US" dirty="0"/>
          </a:p>
        </p:txBody>
      </p:sp>
    </p:spTree>
    <p:extLst>
      <p:ext uri="{BB962C8B-B14F-4D97-AF65-F5344CB8AC3E}">
        <p14:creationId xmlns:p14="http://schemas.microsoft.com/office/powerpoint/2010/main" val="1559216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C92A93-C3C3-4F18-B67C-E77941C38991}"/>
              </a:ext>
            </a:extLst>
          </p:cNvPr>
          <p:cNvSpPr>
            <a:spLocks noGrp="1"/>
          </p:cNvSpPr>
          <p:nvPr>
            <p:ph type="sldNum" sz="quarter" idx="10"/>
          </p:nvPr>
        </p:nvSpPr>
        <p:spPr/>
        <p:txBody>
          <a:bodyPr/>
          <a:lstStyle>
            <a:lvl1pPr>
              <a:defRPr/>
            </a:lvl1pPr>
          </a:lstStyle>
          <a:p>
            <a:fld id="{EA735A72-B87A-43BC-9E0C-595D57A54871}" type="slidenum">
              <a:rPr lang="en-US" altLang="en-US"/>
              <a:pPr/>
              <a:t>‹#›</a:t>
            </a:fld>
            <a:endParaRPr lang="en-US" altLang="en-US" dirty="0"/>
          </a:p>
        </p:txBody>
      </p:sp>
    </p:spTree>
    <p:extLst>
      <p:ext uri="{BB962C8B-B14F-4D97-AF65-F5344CB8AC3E}">
        <p14:creationId xmlns:p14="http://schemas.microsoft.com/office/powerpoint/2010/main" val="2119589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898A-BDA8-4167-AE3D-AB892AE47ACB}"/>
              </a:ext>
            </a:extLst>
          </p:cNvPr>
          <p:cNvSpPr>
            <a:spLocks noGrp="1"/>
          </p:cNvSpPr>
          <p:nvPr>
            <p:ph type="title"/>
          </p:nvPr>
        </p:nvSpPr>
        <p:spPr>
          <a:xfrm>
            <a:off x="629543" y="457646"/>
            <a:ext cx="2949029" cy="1599531"/>
          </a:xfrm>
          <a:prstGeom prst="rect">
            <a:avLst/>
          </a:prstGeo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A4815AD8-6E7F-42C7-A701-3F7404CE87EC}"/>
              </a:ext>
            </a:extLst>
          </p:cNvPr>
          <p:cNvSpPr>
            <a:spLocks noGrp="1"/>
          </p:cNvSpPr>
          <p:nvPr>
            <p:ph idx="1"/>
          </p:nvPr>
        </p:nvSpPr>
        <p:spPr>
          <a:xfrm>
            <a:off x="3887763" y="987847"/>
            <a:ext cx="4628926"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3526A-6267-4275-9F39-EC37D2156344}"/>
              </a:ext>
            </a:extLst>
          </p:cNvPr>
          <p:cNvSpPr>
            <a:spLocks noGrp="1"/>
          </p:cNvSpPr>
          <p:nvPr>
            <p:ph type="body" sz="half" idx="2"/>
          </p:nvPr>
        </p:nvSpPr>
        <p:spPr>
          <a:xfrm>
            <a:off x="629543" y="2057177"/>
            <a:ext cx="294902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5" name="Slide Number Placeholder 4">
            <a:extLst>
              <a:ext uri="{FF2B5EF4-FFF2-40B4-BE49-F238E27FC236}">
                <a16:creationId xmlns:a16="http://schemas.microsoft.com/office/drawing/2014/main" id="{0C92EC25-607A-47E2-9D71-FF5DE54AD788}"/>
              </a:ext>
            </a:extLst>
          </p:cNvPr>
          <p:cNvSpPr>
            <a:spLocks noGrp="1"/>
          </p:cNvSpPr>
          <p:nvPr>
            <p:ph type="sldNum" sz="quarter" idx="10"/>
          </p:nvPr>
        </p:nvSpPr>
        <p:spPr/>
        <p:txBody>
          <a:bodyPr/>
          <a:lstStyle>
            <a:lvl1pPr>
              <a:defRPr/>
            </a:lvl1pPr>
          </a:lstStyle>
          <a:p>
            <a:fld id="{CFB1042E-B6D3-4C3E-8971-F23DB6B1D534}" type="slidenum">
              <a:rPr lang="en-US" altLang="en-US"/>
              <a:pPr/>
              <a:t>‹#›</a:t>
            </a:fld>
            <a:endParaRPr lang="en-US" altLang="en-US" dirty="0"/>
          </a:p>
        </p:txBody>
      </p:sp>
    </p:spTree>
    <p:extLst>
      <p:ext uri="{BB962C8B-B14F-4D97-AF65-F5344CB8AC3E}">
        <p14:creationId xmlns:p14="http://schemas.microsoft.com/office/powerpoint/2010/main" val="1517954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AD23-F45F-400F-98D5-E162D6E7B382}"/>
              </a:ext>
            </a:extLst>
          </p:cNvPr>
          <p:cNvSpPr>
            <a:spLocks noGrp="1"/>
          </p:cNvSpPr>
          <p:nvPr>
            <p:ph type="title"/>
          </p:nvPr>
        </p:nvSpPr>
        <p:spPr>
          <a:xfrm>
            <a:off x="629543" y="457646"/>
            <a:ext cx="2949029" cy="1599531"/>
          </a:xfrm>
          <a:prstGeom prst="rect">
            <a:avLst/>
          </a:prstGeo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28E3A083-B2BC-4A31-BDC0-E1D5ECA68093}"/>
              </a:ext>
            </a:extLst>
          </p:cNvPr>
          <p:cNvSpPr>
            <a:spLocks noGrp="1"/>
          </p:cNvSpPr>
          <p:nvPr>
            <p:ph type="pic" idx="1"/>
          </p:nvPr>
        </p:nvSpPr>
        <p:spPr>
          <a:xfrm>
            <a:off x="3887763" y="987847"/>
            <a:ext cx="4628926"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dirty="0"/>
          </a:p>
        </p:txBody>
      </p:sp>
      <p:sp>
        <p:nvSpPr>
          <p:cNvPr id="4" name="Text Placeholder 3">
            <a:extLst>
              <a:ext uri="{FF2B5EF4-FFF2-40B4-BE49-F238E27FC236}">
                <a16:creationId xmlns:a16="http://schemas.microsoft.com/office/drawing/2014/main" id="{9CBDB1FF-FDC7-4F79-BCDB-623AF673AF2E}"/>
              </a:ext>
            </a:extLst>
          </p:cNvPr>
          <p:cNvSpPr>
            <a:spLocks noGrp="1"/>
          </p:cNvSpPr>
          <p:nvPr>
            <p:ph type="body" sz="half" idx="2"/>
          </p:nvPr>
        </p:nvSpPr>
        <p:spPr>
          <a:xfrm>
            <a:off x="629543" y="2057177"/>
            <a:ext cx="294902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5" name="Slide Number Placeholder 4">
            <a:extLst>
              <a:ext uri="{FF2B5EF4-FFF2-40B4-BE49-F238E27FC236}">
                <a16:creationId xmlns:a16="http://schemas.microsoft.com/office/drawing/2014/main" id="{00D134CB-654C-466D-838E-5E2E766A69F6}"/>
              </a:ext>
            </a:extLst>
          </p:cNvPr>
          <p:cNvSpPr>
            <a:spLocks noGrp="1"/>
          </p:cNvSpPr>
          <p:nvPr>
            <p:ph type="sldNum" sz="quarter" idx="10"/>
          </p:nvPr>
        </p:nvSpPr>
        <p:spPr/>
        <p:txBody>
          <a:bodyPr/>
          <a:lstStyle>
            <a:lvl1pPr>
              <a:defRPr/>
            </a:lvl1pPr>
          </a:lstStyle>
          <a:p>
            <a:fld id="{A831136A-1B21-4428-AFE8-7670E128B306}" type="slidenum">
              <a:rPr lang="en-US" altLang="en-US"/>
              <a:pPr/>
              <a:t>‹#›</a:t>
            </a:fld>
            <a:endParaRPr lang="en-US" altLang="en-US" dirty="0"/>
          </a:p>
        </p:txBody>
      </p:sp>
    </p:spTree>
    <p:extLst>
      <p:ext uri="{BB962C8B-B14F-4D97-AF65-F5344CB8AC3E}">
        <p14:creationId xmlns:p14="http://schemas.microsoft.com/office/powerpoint/2010/main" val="945550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7759-1B8A-4911-8897-D71BDF8FA288}"/>
              </a:ext>
            </a:extLst>
          </p:cNvPr>
          <p:cNvSpPr>
            <a:spLocks noGrp="1"/>
          </p:cNvSpPr>
          <p:nvPr>
            <p:ph type="title"/>
          </p:nvPr>
        </p:nvSpPr>
        <p:spPr>
          <a:xfrm>
            <a:off x="628428" y="365001"/>
            <a:ext cx="7887146" cy="1326059"/>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8F4386-B0AF-484F-A8A5-BFCB0C480007}"/>
              </a:ext>
            </a:extLst>
          </p:cNvPr>
          <p:cNvSpPr>
            <a:spLocks noGrp="1"/>
          </p:cNvSpPr>
          <p:nvPr>
            <p:ph type="body" orient="vert" idx="1"/>
          </p:nvPr>
        </p:nvSpPr>
        <p:spPr>
          <a:xfrm>
            <a:off x="628428" y="1826122"/>
            <a:ext cx="7887146" cy="435099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C34215A-0379-406F-A6AB-3B0DF64F9A1F}"/>
              </a:ext>
            </a:extLst>
          </p:cNvPr>
          <p:cNvSpPr>
            <a:spLocks noGrp="1"/>
          </p:cNvSpPr>
          <p:nvPr>
            <p:ph type="sldNum" sz="quarter" idx="10"/>
          </p:nvPr>
        </p:nvSpPr>
        <p:spPr/>
        <p:txBody>
          <a:bodyPr/>
          <a:lstStyle>
            <a:lvl1pPr>
              <a:defRPr/>
            </a:lvl1pPr>
          </a:lstStyle>
          <a:p>
            <a:fld id="{B15E3FF8-282C-488B-9C13-C21A3151C7F2}" type="slidenum">
              <a:rPr lang="en-US" altLang="en-US"/>
              <a:pPr/>
              <a:t>‹#›</a:t>
            </a:fld>
            <a:endParaRPr lang="en-US" altLang="en-US" dirty="0"/>
          </a:p>
        </p:txBody>
      </p:sp>
    </p:spTree>
    <p:extLst>
      <p:ext uri="{BB962C8B-B14F-4D97-AF65-F5344CB8AC3E}">
        <p14:creationId xmlns:p14="http://schemas.microsoft.com/office/powerpoint/2010/main" val="3499672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79C75-0150-4F8E-AB26-46E8D1FA24A8}"/>
              </a:ext>
            </a:extLst>
          </p:cNvPr>
          <p:cNvSpPr>
            <a:spLocks noGrp="1"/>
          </p:cNvSpPr>
          <p:nvPr>
            <p:ph type="title" orient="vert"/>
          </p:nvPr>
        </p:nvSpPr>
        <p:spPr>
          <a:xfrm>
            <a:off x="6544345" y="365001"/>
            <a:ext cx="1971229" cy="581211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FF2B1-6E4F-4019-9085-3AA1F1E7F660}"/>
              </a:ext>
            </a:extLst>
          </p:cNvPr>
          <p:cNvSpPr>
            <a:spLocks noGrp="1"/>
          </p:cNvSpPr>
          <p:nvPr>
            <p:ph type="body" orient="vert" idx="1"/>
          </p:nvPr>
        </p:nvSpPr>
        <p:spPr>
          <a:xfrm>
            <a:off x="628427" y="365001"/>
            <a:ext cx="5808762" cy="581211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8ACF63E-5B78-4D51-89BA-5262D236769F}"/>
              </a:ext>
            </a:extLst>
          </p:cNvPr>
          <p:cNvSpPr>
            <a:spLocks noGrp="1"/>
          </p:cNvSpPr>
          <p:nvPr>
            <p:ph type="sldNum" sz="quarter" idx="10"/>
          </p:nvPr>
        </p:nvSpPr>
        <p:spPr/>
        <p:txBody>
          <a:bodyPr/>
          <a:lstStyle>
            <a:lvl1pPr>
              <a:defRPr/>
            </a:lvl1pPr>
          </a:lstStyle>
          <a:p>
            <a:fld id="{890DFC07-B93E-495B-B7E1-48E6F53A5E07}" type="slidenum">
              <a:rPr lang="en-US" altLang="en-US"/>
              <a:pPr/>
              <a:t>‹#›</a:t>
            </a:fld>
            <a:endParaRPr lang="en-US" altLang="en-US" dirty="0"/>
          </a:p>
        </p:txBody>
      </p:sp>
    </p:spTree>
    <p:extLst>
      <p:ext uri="{BB962C8B-B14F-4D97-AF65-F5344CB8AC3E}">
        <p14:creationId xmlns:p14="http://schemas.microsoft.com/office/powerpoint/2010/main" val="329885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887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526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2473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4746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5.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Users/ranja/Documents/5-resources/logos/2017/wdmk-TC/PNGs-RGB/M-wordmark-PNG/color/D2D/MHwdmk_D2Dwh-gold.png" TargetMode="External"/><Relationship Id="rId2" Type="http://schemas.openxmlformats.org/officeDocument/2006/relationships/slideLayout" Target="../slideLayouts/slideLayout37.xml"/><Relationship Id="rId16"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Users/ranja/Desktop/presentation_templates/working%20files/blend.png" TargetMode="Externa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UofM-1_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88" y="0"/>
            <a:ext cx="9148763" cy="6862763"/>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752600"/>
            <a:ext cx="7772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rgbClr val="7A0019"/>
          </a:solidFill>
          <a:latin typeface="+mj-lt"/>
          <a:ea typeface="+mj-ea"/>
          <a:cs typeface="+mj-cs"/>
        </a:defRPr>
      </a:lvl1pPr>
      <a:lvl2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2pPr>
      <a:lvl3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3pPr>
      <a:lvl4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4pPr>
      <a:lvl5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5pPr>
      <a:lvl6pPr marL="4572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6pPr>
      <a:lvl7pPr marL="9144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7pPr>
      <a:lvl8pPr marL="13716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8pPr>
      <a:lvl9pPr marL="18288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lr>
          <a:srgbClr val="7A0019"/>
        </a:buClr>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7A0019"/>
        </a:buClr>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7A0019"/>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5064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marL="625056" indent="-401822" algn="l" rtl="0" fontAlgn="base">
        <a:spcBef>
          <a:spcPts val="1687"/>
        </a:spcBef>
        <a:spcAft>
          <a:spcPct val="0"/>
        </a:spcAft>
        <a:buSzPct val="171000"/>
        <a:buFont typeface="Gill Sans" charset="0"/>
        <a:buChar char="•"/>
        <a:defRPr sz="2953" kern="1200">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2953" kern="1200">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2953" kern="1200">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2953" kern="1200">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2953"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UofM-1_M"/>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88" y="0"/>
            <a:ext cx="9148763" cy="6862763"/>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752600"/>
            <a:ext cx="7772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069283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1" fontAlgn="base" hangingPunct="1">
        <a:spcBef>
          <a:spcPct val="0"/>
        </a:spcBef>
        <a:spcAft>
          <a:spcPct val="0"/>
        </a:spcAft>
        <a:defRPr sz="4400" kern="1200">
          <a:solidFill>
            <a:srgbClr val="7A0019"/>
          </a:solidFill>
          <a:latin typeface="+mj-lt"/>
          <a:ea typeface="+mj-ea"/>
          <a:cs typeface="+mj-cs"/>
        </a:defRPr>
      </a:lvl1pPr>
      <a:lvl2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2pPr>
      <a:lvl3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3pPr>
      <a:lvl4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4pPr>
      <a:lvl5pPr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5pPr>
      <a:lvl6pPr marL="4572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6pPr>
      <a:lvl7pPr marL="9144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7pPr>
      <a:lvl8pPr marL="13716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8pPr>
      <a:lvl9pPr marL="1828800" algn="ctr" rtl="0" eaLnBrk="1" fontAlgn="base" hangingPunct="1">
        <a:spcBef>
          <a:spcPct val="0"/>
        </a:spcBef>
        <a:spcAft>
          <a:spcPct val="0"/>
        </a:spcAft>
        <a:defRPr sz="4400">
          <a:solidFill>
            <a:srgbClr val="7A0019"/>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lr>
          <a:srgbClr val="7A0019"/>
        </a:buClr>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7A0019"/>
        </a:buClr>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7A0019"/>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7A0019"/>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lend.png" descr="/Users/ranja/Desktop/presentation_templates/working files/blend.png">
            <a:extLst>
              <a:ext uri="{FF2B5EF4-FFF2-40B4-BE49-F238E27FC236}">
                <a16:creationId xmlns:a16="http://schemas.microsoft.com/office/drawing/2014/main" id="{048ACFAB-A9ED-42D5-B035-21411A35825C}"/>
              </a:ext>
            </a:extLst>
          </p:cNvPr>
          <p:cNvPicPr>
            <a:picLocks noChangeAspect="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MHwdmk_D2Dwh-gold.png" descr="/Users/ranja/Documents/5-resources/logos/2017/wdmk-TC/PNGs-RGB/M-wordmark-PNG/color/D2D/MHwdmk_D2Dwh-gold.png">
            <a:extLst>
              <a:ext uri="{FF2B5EF4-FFF2-40B4-BE49-F238E27FC236}">
                <a16:creationId xmlns:a16="http://schemas.microsoft.com/office/drawing/2014/main" id="{7837FA70-26B4-4BE8-B225-51770E8AAE25}"/>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6172200" y="6248400"/>
            <a:ext cx="24653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a:extLst>
              <a:ext uri="{FF2B5EF4-FFF2-40B4-BE49-F238E27FC236}">
                <a16:creationId xmlns:a16="http://schemas.microsoft.com/office/drawing/2014/main" id="{85344ED7-4944-40F6-8350-CBF93168CC9D}"/>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a:extLst>
              <a:ext uri="{FF2B5EF4-FFF2-40B4-BE49-F238E27FC236}">
                <a16:creationId xmlns:a16="http://schemas.microsoft.com/office/drawing/2014/main" id="{448C6CDD-6C4D-4D6A-8CD8-35DCB2A348FF}"/>
              </a:ext>
            </a:extLst>
          </p:cNvPr>
          <p:cNvSpPr>
            <a:spLocks noGrp="1" noChangeArrowheads="1"/>
          </p:cNvSpPr>
          <p:nvPr>
            <p:ph type="body" idx="1"/>
          </p:nvPr>
        </p:nvSpPr>
        <p:spPr bwMode="auto">
          <a:xfrm>
            <a:off x="685800" y="1752600"/>
            <a:ext cx="7772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8502037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1" fontAlgn="base" hangingPunct="1">
        <a:spcBef>
          <a:spcPct val="0"/>
        </a:spcBef>
        <a:spcAft>
          <a:spcPct val="0"/>
        </a:spcAft>
        <a:defRPr sz="4400">
          <a:solidFill>
            <a:srgbClr val="7A0019"/>
          </a:solidFill>
          <a:latin typeface="+mj-lt"/>
          <a:ea typeface="MS PGothic" panose="020B0600070205080204" pitchFamily="34" charset="-128"/>
          <a:cs typeface="+mj-cs"/>
        </a:defRPr>
      </a:lvl1pPr>
      <a:lvl2pPr algn="ctr" rtl="0" eaLnBrk="1" fontAlgn="base" hangingPunct="1">
        <a:spcBef>
          <a:spcPct val="0"/>
        </a:spcBef>
        <a:spcAft>
          <a:spcPct val="0"/>
        </a:spcAft>
        <a:defRPr sz="4400">
          <a:solidFill>
            <a:srgbClr val="7A0019"/>
          </a:solidFill>
          <a:latin typeface="Arial" charset="0"/>
          <a:ea typeface="MS PGothic" panose="020B0600070205080204" pitchFamily="34" charset="-128"/>
          <a:cs typeface="ＭＳ Ｐゴシック" charset="0"/>
        </a:defRPr>
      </a:lvl2pPr>
      <a:lvl3pPr algn="ctr" rtl="0" eaLnBrk="1" fontAlgn="base" hangingPunct="1">
        <a:spcBef>
          <a:spcPct val="0"/>
        </a:spcBef>
        <a:spcAft>
          <a:spcPct val="0"/>
        </a:spcAft>
        <a:defRPr sz="4400">
          <a:solidFill>
            <a:srgbClr val="7A0019"/>
          </a:solidFill>
          <a:latin typeface="Arial" charset="0"/>
          <a:ea typeface="MS PGothic" panose="020B0600070205080204" pitchFamily="34" charset="-128"/>
          <a:cs typeface="ＭＳ Ｐゴシック" charset="0"/>
        </a:defRPr>
      </a:lvl3pPr>
      <a:lvl4pPr algn="ctr" rtl="0" eaLnBrk="1" fontAlgn="base" hangingPunct="1">
        <a:spcBef>
          <a:spcPct val="0"/>
        </a:spcBef>
        <a:spcAft>
          <a:spcPct val="0"/>
        </a:spcAft>
        <a:defRPr sz="4400">
          <a:solidFill>
            <a:srgbClr val="7A0019"/>
          </a:solidFill>
          <a:latin typeface="Arial" charset="0"/>
          <a:ea typeface="MS PGothic" panose="020B0600070205080204" pitchFamily="34" charset="-128"/>
          <a:cs typeface="ＭＳ Ｐゴシック" charset="0"/>
        </a:defRPr>
      </a:lvl4pPr>
      <a:lvl5pPr algn="ctr" rtl="0" eaLnBrk="1" fontAlgn="base" hangingPunct="1">
        <a:spcBef>
          <a:spcPct val="0"/>
        </a:spcBef>
        <a:spcAft>
          <a:spcPct val="0"/>
        </a:spcAft>
        <a:defRPr sz="4400">
          <a:solidFill>
            <a:srgbClr val="7A0019"/>
          </a:solidFill>
          <a:latin typeface="Arial"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lr>
          <a:srgbClr val="7A0019"/>
        </a:buClr>
        <a:buChar char="•"/>
        <a:defRPr sz="3200">
          <a:solidFill>
            <a:schemeClr val="tx1"/>
          </a:solidFill>
          <a:latin typeface="+mn-lt"/>
          <a:ea typeface="MS PGothic" panose="020B0600070205080204" pitchFamily="34" charset="-128"/>
          <a:cs typeface="+mn-cs"/>
        </a:defRPr>
      </a:lvl1pPr>
      <a:lvl2pPr marL="742950" indent="-285750" algn="l" rtl="0" eaLnBrk="1" fontAlgn="base" hangingPunct="1">
        <a:spcBef>
          <a:spcPct val="20000"/>
        </a:spcBef>
        <a:spcAft>
          <a:spcPct val="0"/>
        </a:spcAft>
        <a:buClr>
          <a:srgbClr val="7A0019"/>
        </a:buClr>
        <a:buChar char="–"/>
        <a:defRPr sz="28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lr>
          <a:srgbClr val="7A0019"/>
        </a:buClr>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lr>
          <a:srgbClr val="7A0019"/>
        </a:buClr>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lr>
          <a:srgbClr val="7A0019"/>
        </a:buClr>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lr>
          <a:srgbClr val="7A0019"/>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A0019"/>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A0019"/>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A0019"/>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222222"/>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C662264-1658-48E2-9F94-3E41788F71E3}"/>
              </a:ext>
            </a:extLst>
          </p:cNvPr>
          <p:cNvSpPr>
            <a:spLocks noGrp="1"/>
          </p:cNvSpPr>
          <p:nvPr>
            <p:ph type="sldNum" sz="quarter" idx="2"/>
          </p:nvPr>
        </p:nvSpPr>
        <p:spPr bwMode="auto">
          <a:xfrm>
            <a:off x="8568035" y="303609"/>
            <a:ext cx="285750" cy="32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lgn="r">
              <a:lnSpc>
                <a:spcPct val="80000"/>
              </a:lnSpc>
              <a:spcBef>
                <a:spcPct val="0"/>
              </a:spcBef>
              <a:defRPr sz="1687">
                <a:latin typeface="DIN Alternate" charset="0"/>
                <a:ea typeface="DIN Alternate" charset="0"/>
                <a:cs typeface="DIN Alternate" charset="0"/>
                <a:sym typeface="DIN Alternate" charset="0"/>
              </a:defRPr>
            </a:lvl1pPr>
          </a:lstStyle>
          <a:p>
            <a:fld id="{2B25EC58-BB7B-4F71-A63D-D8CF580EBD70}" type="slidenum">
              <a:rPr lang="en-US" altLang="en-US"/>
              <a:pPr/>
              <a:t>‹#›</a:t>
            </a:fld>
            <a:endParaRPr lang="en-US" altLang="en-US" dirty="0"/>
          </a:p>
        </p:txBody>
      </p:sp>
    </p:spTree>
    <p:extLst>
      <p:ext uri="{BB962C8B-B14F-4D97-AF65-F5344CB8AC3E}">
        <p14:creationId xmlns:p14="http://schemas.microsoft.com/office/powerpoint/2010/main" val="4249470805"/>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410751" rtl="0" fontAlgn="base" hangingPunct="0">
        <a:lnSpc>
          <a:spcPct val="80000"/>
        </a:lnSpc>
        <a:spcBef>
          <a:spcPts val="1969"/>
        </a:spcBef>
        <a:spcAft>
          <a:spcPct val="0"/>
        </a:spcAft>
        <a:defRPr sz="4219" kern="1200">
          <a:solidFill>
            <a:schemeClr val="accent1"/>
          </a:solidFill>
          <a:latin typeface="+mj-lt"/>
          <a:ea typeface="+mj-ea"/>
          <a:cs typeface="+mj-cs"/>
          <a:sym typeface="DIN Condensed" charset="0"/>
        </a:defRPr>
      </a:lvl1pPr>
      <a:lvl2pPr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2pPr>
      <a:lvl3pPr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3pPr>
      <a:lvl4pPr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4pPr>
      <a:lvl5pPr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5pPr>
      <a:lvl6pPr marL="321457"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6pPr>
      <a:lvl7pPr marL="642915"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7pPr>
      <a:lvl8pPr marL="964372"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8pPr>
      <a:lvl9pPr marL="1285829" algn="l" defTabSz="410751" rtl="0" fontAlgn="base" hangingPunct="0">
        <a:lnSpc>
          <a:spcPct val="80000"/>
        </a:lnSpc>
        <a:spcBef>
          <a:spcPts val="1969"/>
        </a:spcBef>
        <a:spcAft>
          <a:spcPct val="0"/>
        </a:spcAft>
        <a:defRPr sz="4219">
          <a:solidFill>
            <a:schemeClr val="accent1"/>
          </a:solidFill>
          <a:latin typeface="DIN Condensed" charset="0"/>
          <a:ea typeface="DIN Condensed" charset="0"/>
          <a:cs typeface="DIN Condensed" charset="0"/>
          <a:sym typeface="DIN Condensed" charset="0"/>
        </a:defRPr>
      </a:lvl9pPr>
    </p:titleStyle>
    <p:bodyStyle>
      <a:lvl1pPr marL="312528" indent="-312528" algn="l" defTabSz="410751" rtl="0" fontAlgn="base" hangingPunct="0">
        <a:spcBef>
          <a:spcPts val="1969"/>
        </a:spcBef>
        <a:spcAft>
          <a:spcPct val="0"/>
        </a:spcAft>
        <a:buClr>
          <a:srgbClr val="39A3D5"/>
        </a:buClr>
        <a:buSzPct val="104000"/>
        <a:buFont typeface="Avenir Next" charset="0"/>
        <a:buChar char="‣"/>
        <a:defRPr sz="2391" kern="1200">
          <a:solidFill>
            <a:srgbClr val="838787"/>
          </a:solidFill>
          <a:latin typeface="+mn-lt"/>
          <a:ea typeface="+mn-ea"/>
          <a:cs typeface="+mn-cs"/>
          <a:sym typeface="Avenir Next Medium" charset="0"/>
        </a:defRPr>
      </a:lvl1pPr>
      <a:lvl2pPr marL="625056" indent="-312528" algn="l" defTabSz="410751" rtl="0" fontAlgn="base" hangingPunct="0">
        <a:spcBef>
          <a:spcPts val="1969"/>
        </a:spcBef>
        <a:spcAft>
          <a:spcPct val="0"/>
        </a:spcAft>
        <a:buClr>
          <a:srgbClr val="39A3D5"/>
        </a:buClr>
        <a:buSzPct val="104000"/>
        <a:buFont typeface="Avenir Next" charset="0"/>
        <a:buChar char="‣"/>
        <a:defRPr sz="2391" kern="1200">
          <a:solidFill>
            <a:srgbClr val="838787"/>
          </a:solidFill>
          <a:latin typeface="+mn-lt"/>
          <a:ea typeface="+mn-ea"/>
          <a:cs typeface="+mn-cs"/>
          <a:sym typeface="Avenir Next Medium" charset="0"/>
        </a:defRPr>
      </a:lvl2pPr>
      <a:lvl3pPr marL="937584" indent="-312528" algn="l" defTabSz="410751" rtl="0" fontAlgn="base" hangingPunct="0">
        <a:spcBef>
          <a:spcPts val="1969"/>
        </a:spcBef>
        <a:spcAft>
          <a:spcPct val="0"/>
        </a:spcAft>
        <a:buClr>
          <a:srgbClr val="39A3D5"/>
        </a:buClr>
        <a:buSzPct val="104000"/>
        <a:buFont typeface="Avenir Next" charset="0"/>
        <a:buChar char="‣"/>
        <a:defRPr sz="2391" kern="1200">
          <a:solidFill>
            <a:srgbClr val="838787"/>
          </a:solidFill>
          <a:latin typeface="+mn-lt"/>
          <a:ea typeface="+mn-ea"/>
          <a:cs typeface="+mn-cs"/>
          <a:sym typeface="Avenir Next Medium" charset="0"/>
        </a:defRPr>
      </a:lvl3pPr>
      <a:lvl4pPr marL="1250112" indent="-312528" algn="l" defTabSz="410751" rtl="0" fontAlgn="base" hangingPunct="0">
        <a:spcBef>
          <a:spcPts val="1969"/>
        </a:spcBef>
        <a:spcAft>
          <a:spcPct val="0"/>
        </a:spcAft>
        <a:buClr>
          <a:srgbClr val="39A3D5"/>
        </a:buClr>
        <a:buSzPct val="104000"/>
        <a:buFont typeface="Avenir Next" charset="0"/>
        <a:buChar char="‣"/>
        <a:defRPr sz="2391" kern="1200">
          <a:solidFill>
            <a:srgbClr val="838787"/>
          </a:solidFill>
          <a:latin typeface="+mn-lt"/>
          <a:ea typeface="+mn-ea"/>
          <a:cs typeface="+mn-cs"/>
          <a:sym typeface="Avenir Next Medium" charset="0"/>
        </a:defRPr>
      </a:lvl4pPr>
      <a:lvl5pPr marL="1562640" indent="-312528" algn="l" defTabSz="410751" rtl="0" fontAlgn="base" hangingPunct="0">
        <a:spcBef>
          <a:spcPts val="1969"/>
        </a:spcBef>
        <a:spcAft>
          <a:spcPct val="0"/>
        </a:spcAft>
        <a:buClr>
          <a:srgbClr val="39A3D5"/>
        </a:buClr>
        <a:buSzPct val="104000"/>
        <a:buFont typeface="Avenir Next" charset="0"/>
        <a:buChar char="‣"/>
        <a:defRPr sz="2391" kern="1200">
          <a:solidFill>
            <a:srgbClr val="838787"/>
          </a:solidFill>
          <a:latin typeface="+mn-lt"/>
          <a:ea typeface="+mn-ea"/>
          <a:cs typeface="+mn-cs"/>
          <a:sym typeface="Avenir Next Medium"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2.xml"/><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26.sv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0"/>
            <a:ext cx="7772400" cy="3352800"/>
          </a:xfrm>
        </p:spPr>
        <p:txBody>
          <a:bodyPr/>
          <a:lstStyle/>
          <a:p>
            <a:r>
              <a:rPr lang="en-US" b="1" i="1" dirty="0"/>
              <a:t>Tree Diseases &amp; Pests to Watch for in 2019</a:t>
            </a:r>
            <a:br>
              <a:rPr lang="en-US" b="1" i="1" dirty="0"/>
            </a:br>
            <a:r>
              <a:rPr lang="en-US" sz="2800" dirty="0"/>
              <a:t>Northern Green</a:t>
            </a:r>
            <a:br>
              <a:rPr lang="en-US" sz="2800" dirty="0"/>
            </a:br>
            <a:r>
              <a:rPr lang="en-US" sz="2800" dirty="0"/>
              <a:t>January 16, 2019</a:t>
            </a:r>
            <a:br>
              <a:rPr lang="en-US" b="1" i="1" dirty="0"/>
            </a:br>
            <a:r>
              <a:rPr lang="en-US" altLang="en-US" sz="1800" dirty="0">
                <a:solidFill>
                  <a:schemeClr val="tx1"/>
                </a:solidFill>
              </a:rPr>
              <a:t>Chad P. Giblin</a:t>
            </a:r>
            <a:br>
              <a:rPr lang="en-US" altLang="en-US" sz="1800" dirty="0">
                <a:solidFill>
                  <a:schemeClr val="tx1"/>
                </a:solidFill>
              </a:rPr>
            </a:br>
            <a:r>
              <a:rPr lang="en-US" altLang="en-US" sz="1800" dirty="0">
                <a:solidFill>
                  <a:schemeClr val="tx1"/>
                </a:solidFill>
              </a:rPr>
              <a:t>Department of Forest Resources - University of Minnesota</a:t>
            </a:r>
            <a:endParaRPr lang="en-US" altLang="en-US" dirty="0"/>
          </a:p>
        </p:txBody>
      </p:sp>
    </p:spTree>
    <p:extLst>
      <p:ext uri="{BB962C8B-B14F-4D97-AF65-F5344CB8AC3E}">
        <p14:creationId xmlns:p14="http://schemas.microsoft.com/office/powerpoint/2010/main" val="78827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 Wilt</a:t>
            </a:r>
          </a:p>
        </p:txBody>
      </p:sp>
      <p:sp>
        <p:nvSpPr>
          <p:cNvPr id="6" name="TextBox 5">
            <a:extLst>
              <a:ext uri="{FF2B5EF4-FFF2-40B4-BE49-F238E27FC236}">
                <a16:creationId xmlns:a16="http://schemas.microsoft.com/office/drawing/2014/main" id="{401BCD4B-ACA9-4B0F-8F08-C786EC547635}"/>
              </a:ext>
            </a:extLst>
          </p:cNvPr>
          <p:cNvSpPr txBox="1"/>
          <p:nvPr/>
        </p:nvSpPr>
        <p:spPr>
          <a:xfrm>
            <a:off x="1752600" y="5715000"/>
            <a:ext cx="5638800" cy="738664"/>
          </a:xfrm>
          <a:prstGeom prst="rect">
            <a:avLst/>
          </a:prstGeom>
          <a:noFill/>
        </p:spPr>
        <p:txBody>
          <a:bodyPr wrap="square" rtlCol="0">
            <a:spAutoFit/>
          </a:bodyPr>
          <a:lstStyle/>
          <a:p>
            <a:r>
              <a:rPr lang="en-US" sz="1800" dirty="0"/>
              <a:t>Joseph </a:t>
            </a:r>
            <a:r>
              <a:rPr lang="en-US" sz="1800" dirty="0" err="1"/>
              <a:t>OBrien</a:t>
            </a:r>
            <a:r>
              <a:rPr lang="en-US" sz="1800" dirty="0"/>
              <a:t>, USDA Forest Service, Bugwood.org </a:t>
            </a:r>
          </a:p>
          <a:p>
            <a:endParaRPr lang="en-US" dirty="0"/>
          </a:p>
        </p:txBody>
      </p:sp>
      <p:pic>
        <p:nvPicPr>
          <p:cNvPr id="4" name="Picture 3">
            <a:extLst>
              <a:ext uri="{FF2B5EF4-FFF2-40B4-BE49-F238E27FC236}">
                <a16:creationId xmlns:a16="http://schemas.microsoft.com/office/drawing/2014/main" id="{07131675-6BE9-478B-9785-46E734FE4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200" y="1266825"/>
            <a:ext cx="6537600" cy="4324350"/>
          </a:xfrm>
          <a:prstGeom prst="rect">
            <a:avLst/>
          </a:prstGeom>
        </p:spPr>
      </p:pic>
    </p:spTree>
    <p:extLst>
      <p:ext uri="{BB962C8B-B14F-4D97-AF65-F5344CB8AC3E}">
        <p14:creationId xmlns:p14="http://schemas.microsoft.com/office/powerpoint/2010/main" val="296137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 Wilt</a:t>
            </a:r>
          </a:p>
        </p:txBody>
      </p:sp>
      <p:sp>
        <p:nvSpPr>
          <p:cNvPr id="6" name="TextBox 5">
            <a:extLst>
              <a:ext uri="{FF2B5EF4-FFF2-40B4-BE49-F238E27FC236}">
                <a16:creationId xmlns:a16="http://schemas.microsoft.com/office/drawing/2014/main" id="{401BCD4B-ACA9-4B0F-8F08-C786EC547635}"/>
              </a:ext>
            </a:extLst>
          </p:cNvPr>
          <p:cNvSpPr txBox="1"/>
          <p:nvPr/>
        </p:nvSpPr>
        <p:spPr>
          <a:xfrm>
            <a:off x="1752600" y="5715000"/>
            <a:ext cx="5638800" cy="738664"/>
          </a:xfrm>
          <a:prstGeom prst="rect">
            <a:avLst/>
          </a:prstGeom>
          <a:noFill/>
        </p:spPr>
        <p:txBody>
          <a:bodyPr wrap="square" rtlCol="0">
            <a:spAutoFit/>
          </a:bodyPr>
          <a:lstStyle/>
          <a:p>
            <a:r>
              <a:rPr lang="en-US" sz="1800" dirty="0"/>
              <a:t>Joseph </a:t>
            </a:r>
            <a:r>
              <a:rPr lang="en-US" sz="1800" dirty="0" err="1"/>
              <a:t>OBrien</a:t>
            </a:r>
            <a:r>
              <a:rPr lang="en-US" sz="1800" dirty="0"/>
              <a:t>, USDA Forest Service, Bugwood.org </a:t>
            </a:r>
          </a:p>
          <a:p>
            <a:endParaRPr lang="en-US" dirty="0"/>
          </a:p>
        </p:txBody>
      </p:sp>
      <p:pic>
        <p:nvPicPr>
          <p:cNvPr id="8" name="Picture 7">
            <a:extLst>
              <a:ext uri="{FF2B5EF4-FFF2-40B4-BE49-F238E27FC236}">
                <a16:creationId xmlns:a16="http://schemas.microsoft.com/office/drawing/2014/main" id="{608A641C-1A1F-41FA-BA11-51A93205D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950" y="1212056"/>
            <a:ext cx="6824100" cy="4433888"/>
          </a:xfrm>
          <a:prstGeom prst="rect">
            <a:avLst/>
          </a:prstGeom>
        </p:spPr>
      </p:pic>
    </p:spTree>
    <p:extLst>
      <p:ext uri="{BB962C8B-B14F-4D97-AF65-F5344CB8AC3E}">
        <p14:creationId xmlns:p14="http://schemas.microsoft.com/office/powerpoint/2010/main" val="1327530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 Wilt</a:t>
            </a:r>
          </a:p>
        </p:txBody>
      </p:sp>
      <p:sp>
        <p:nvSpPr>
          <p:cNvPr id="3" name="Content Placeholder 2"/>
          <p:cNvSpPr>
            <a:spLocks noGrp="1"/>
          </p:cNvSpPr>
          <p:nvPr>
            <p:ph idx="1"/>
          </p:nvPr>
        </p:nvSpPr>
        <p:spPr>
          <a:xfrm>
            <a:off x="685800" y="1371600"/>
            <a:ext cx="7772400" cy="4267200"/>
          </a:xfrm>
        </p:spPr>
        <p:txBody>
          <a:bodyPr/>
          <a:lstStyle/>
          <a:p>
            <a:r>
              <a:rPr lang="en-US" dirty="0"/>
              <a:t>Continues to move north and northwest in Minnesota</a:t>
            </a:r>
          </a:p>
          <a:p>
            <a:pPr lvl="1"/>
            <a:r>
              <a:rPr lang="en-US" dirty="0"/>
              <a:t>Morrison </a:t>
            </a:r>
            <a:r>
              <a:rPr lang="en-US" dirty="0" err="1"/>
              <a:t>Cty</a:t>
            </a:r>
            <a:r>
              <a:rPr lang="en-US" dirty="0"/>
              <a:t>.</a:t>
            </a:r>
          </a:p>
          <a:p>
            <a:pPr lvl="1"/>
            <a:r>
              <a:rPr lang="en-US" dirty="0"/>
              <a:t>Saint Croix S.P.</a:t>
            </a:r>
          </a:p>
          <a:p>
            <a:r>
              <a:rPr lang="en-US" dirty="0"/>
              <a:t>MN DNR involved in eradication efforts to halt</a:t>
            </a:r>
          </a:p>
          <a:p>
            <a:r>
              <a:rPr lang="en-US" dirty="0"/>
              <a:t>2018 Confirmed in Bayfield &amp; Douglas Counties in WI</a:t>
            </a:r>
          </a:p>
        </p:txBody>
      </p:sp>
    </p:spTree>
    <p:extLst>
      <p:ext uri="{BB962C8B-B14F-4D97-AF65-F5344CB8AC3E}">
        <p14:creationId xmlns:p14="http://schemas.microsoft.com/office/powerpoint/2010/main" val="283508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Diplodia</a:t>
            </a:r>
            <a:r>
              <a:rPr lang="en-US" dirty="0"/>
              <a:t> Tip Blight</a:t>
            </a:r>
          </a:p>
        </p:txBody>
      </p:sp>
      <p:sp>
        <p:nvSpPr>
          <p:cNvPr id="6" name="TextBox 5">
            <a:extLst>
              <a:ext uri="{FF2B5EF4-FFF2-40B4-BE49-F238E27FC236}">
                <a16:creationId xmlns:a16="http://schemas.microsoft.com/office/drawing/2014/main" id="{401BCD4B-ACA9-4B0F-8F08-C786EC547635}"/>
              </a:ext>
            </a:extLst>
          </p:cNvPr>
          <p:cNvSpPr txBox="1"/>
          <p:nvPr/>
        </p:nvSpPr>
        <p:spPr>
          <a:xfrm>
            <a:off x="-381000" y="5510949"/>
            <a:ext cx="5334000" cy="1015663"/>
          </a:xfrm>
          <a:prstGeom prst="rect">
            <a:avLst/>
          </a:prstGeom>
          <a:noFill/>
        </p:spPr>
        <p:txBody>
          <a:bodyPr wrap="square" rtlCol="0">
            <a:spAutoFit/>
          </a:bodyPr>
          <a:lstStyle/>
          <a:p>
            <a:pPr algn="ctr"/>
            <a:r>
              <a:rPr lang="en-US" sz="1800" dirty="0"/>
              <a:t>Joseph </a:t>
            </a:r>
            <a:r>
              <a:rPr lang="en-US" sz="1800" dirty="0" err="1"/>
              <a:t>OBrien</a:t>
            </a:r>
            <a:r>
              <a:rPr lang="en-US" sz="1800" dirty="0"/>
              <a:t>, USDA Forest Service, Bugwood.org</a:t>
            </a:r>
          </a:p>
          <a:p>
            <a:endParaRPr lang="en-US" dirty="0"/>
          </a:p>
        </p:txBody>
      </p:sp>
      <p:sp>
        <p:nvSpPr>
          <p:cNvPr id="11" name="TextBox 10">
            <a:extLst>
              <a:ext uri="{FF2B5EF4-FFF2-40B4-BE49-F238E27FC236}">
                <a16:creationId xmlns:a16="http://schemas.microsoft.com/office/drawing/2014/main" id="{AAA901CF-F3F3-4249-968B-7762D747C30B}"/>
              </a:ext>
            </a:extLst>
          </p:cNvPr>
          <p:cNvSpPr txBox="1"/>
          <p:nvPr/>
        </p:nvSpPr>
        <p:spPr>
          <a:xfrm>
            <a:off x="4648200" y="5510949"/>
            <a:ext cx="4362450" cy="1309005"/>
          </a:xfrm>
          <a:prstGeom prst="rect">
            <a:avLst/>
          </a:prstGeom>
          <a:noFill/>
        </p:spPr>
        <p:txBody>
          <a:bodyPr wrap="square" rtlCol="0">
            <a:spAutoFit/>
          </a:bodyPr>
          <a:lstStyle/>
          <a:p>
            <a:pPr algn="ctr"/>
            <a:r>
              <a:rPr lang="en-US" sz="1800" dirty="0"/>
              <a:t>Steven Katovich, USDA Forest Service, Bugwood.org </a:t>
            </a:r>
          </a:p>
          <a:p>
            <a:endParaRPr lang="en-US" sz="1800" dirty="0"/>
          </a:p>
          <a:p>
            <a:endParaRPr lang="en-US" dirty="0"/>
          </a:p>
        </p:txBody>
      </p:sp>
      <p:pic>
        <p:nvPicPr>
          <p:cNvPr id="8" name="Picture 7">
            <a:extLst>
              <a:ext uri="{FF2B5EF4-FFF2-40B4-BE49-F238E27FC236}">
                <a16:creationId xmlns:a16="http://schemas.microsoft.com/office/drawing/2014/main" id="{33A6049C-6692-4809-B260-6373A67E9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79" y="1258544"/>
            <a:ext cx="2812891" cy="4219337"/>
          </a:xfrm>
          <a:prstGeom prst="rect">
            <a:avLst/>
          </a:prstGeom>
        </p:spPr>
      </p:pic>
      <p:pic>
        <p:nvPicPr>
          <p:cNvPr id="12" name="Picture 11">
            <a:extLst>
              <a:ext uri="{FF2B5EF4-FFF2-40B4-BE49-F238E27FC236}">
                <a16:creationId xmlns:a16="http://schemas.microsoft.com/office/drawing/2014/main" id="{30C19C95-C1E5-4C93-9B08-60F540D80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379" y="1258544"/>
            <a:ext cx="2884770" cy="4252405"/>
          </a:xfrm>
          <a:prstGeom prst="rect">
            <a:avLst/>
          </a:prstGeom>
        </p:spPr>
      </p:pic>
    </p:spTree>
    <p:extLst>
      <p:ext uri="{BB962C8B-B14F-4D97-AF65-F5344CB8AC3E}">
        <p14:creationId xmlns:p14="http://schemas.microsoft.com/office/powerpoint/2010/main" val="826670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350F-A1D5-417F-854A-635118D02B02}"/>
              </a:ext>
            </a:extLst>
          </p:cNvPr>
          <p:cNvSpPr>
            <a:spLocks noGrp="1"/>
          </p:cNvSpPr>
          <p:nvPr>
            <p:ph type="title"/>
          </p:nvPr>
        </p:nvSpPr>
        <p:spPr/>
        <p:txBody>
          <a:bodyPr/>
          <a:lstStyle/>
          <a:p>
            <a:r>
              <a:rPr lang="en-US" dirty="0"/>
              <a:t>But What About….?</a:t>
            </a:r>
          </a:p>
        </p:txBody>
      </p:sp>
      <p:sp>
        <p:nvSpPr>
          <p:cNvPr id="3" name="Content Placeholder 2">
            <a:extLst>
              <a:ext uri="{FF2B5EF4-FFF2-40B4-BE49-F238E27FC236}">
                <a16:creationId xmlns:a16="http://schemas.microsoft.com/office/drawing/2014/main" id="{ADC7A940-80DC-4BC0-B3A7-E94C36F98A94}"/>
              </a:ext>
            </a:extLst>
          </p:cNvPr>
          <p:cNvSpPr>
            <a:spLocks noGrp="1"/>
          </p:cNvSpPr>
          <p:nvPr>
            <p:ph idx="1"/>
          </p:nvPr>
        </p:nvSpPr>
        <p:spPr>
          <a:xfrm>
            <a:off x="685800" y="1905000"/>
            <a:ext cx="7772400" cy="4267200"/>
          </a:xfrm>
        </p:spPr>
        <p:txBody>
          <a:bodyPr/>
          <a:lstStyle/>
          <a:p>
            <a:r>
              <a:rPr lang="en-US" sz="4400" dirty="0"/>
              <a:t>Dutch elm disease</a:t>
            </a:r>
          </a:p>
          <a:p>
            <a:r>
              <a:rPr lang="en-US" sz="4400" dirty="0"/>
              <a:t>Emerald Ash Borer</a:t>
            </a:r>
          </a:p>
          <a:p>
            <a:r>
              <a:rPr lang="en-US" sz="4400" dirty="0"/>
              <a:t>Asian </a:t>
            </a:r>
            <a:r>
              <a:rPr lang="en-US" sz="4400" dirty="0" err="1"/>
              <a:t>Longhorned</a:t>
            </a:r>
            <a:r>
              <a:rPr lang="en-US" sz="4400" dirty="0"/>
              <a:t> Beetle</a:t>
            </a:r>
          </a:p>
        </p:txBody>
      </p:sp>
    </p:spTree>
    <p:extLst>
      <p:ext uri="{BB962C8B-B14F-4D97-AF65-F5344CB8AC3E}">
        <p14:creationId xmlns:p14="http://schemas.microsoft.com/office/powerpoint/2010/main" val="295316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23788D8-F506-44F7-BC47-D205058783C4}"/>
              </a:ext>
            </a:extLst>
          </p:cNvPr>
          <p:cNvSpPr>
            <a:spLocks noChangeArrowheads="1"/>
          </p:cNvSpPr>
          <p:nvPr/>
        </p:nvSpPr>
        <p:spPr bwMode="auto">
          <a:xfrm>
            <a:off x="228600" y="6248400"/>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Minnesota Historical Society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9600"/>
            <a:ext cx="4204391" cy="5001224"/>
          </a:xfrm>
          <a:prstGeom prst="rect">
            <a:avLst/>
          </a:prstGeom>
        </p:spPr>
      </p:pic>
      <p:sp>
        <p:nvSpPr>
          <p:cNvPr id="6" name="TextBox 5"/>
          <p:cNvSpPr txBox="1"/>
          <p:nvPr/>
        </p:nvSpPr>
        <p:spPr>
          <a:xfrm>
            <a:off x="5522912" y="1418579"/>
            <a:ext cx="28956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American Elm!!</a:t>
            </a:r>
          </a:p>
        </p:txBody>
      </p:sp>
      <p:sp>
        <p:nvSpPr>
          <p:cNvPr id="8" name="Rectangle 9">
            <a:extLst>
              <a:ext uri="{FF2B5EF4-FFF2-40B4-BE49-F238E27FC236}">
                <a16:creationId xmlns:a16="http://schemas.microsoft.com/office/drawing/2014/main" id="{F77B1BB6-F8E3-452F-A5D9-5CB86CA623DC}"/>
              </a:ext>
            </a:extLst>
          </p:cNvPr>
          <p:cNvSpPr>
            <a:spLocks noGrp="1" noRot="1" noChangeArrowheads="1"/>
          </p:cNvSpPr>
          <p:nvPr>
            <p:ph type="ctrTitle"/>
          </p:nvPr>
        </p:nvSpPr>
        <p:spPr>
          <a:xfrm>
            <a:off x="4414157" y="2693987"/>
            <a:ext cx="4724400" cy="1470025"/>
          </a:xfrm>
          <a:extLst/>
        </p:spPr>
        <p:txBody>
          <a:bodyPr/>
          <a:lstStyle/>
          <a:p>
            <a:pP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Loring’s</a:t>
            </a:r>
            <a:b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Favorite Tree</a:t>
            </a:r>
          </a:p>
        </p:txBody>
      </p:sp>
    </p:spTree>
    <p:extLst>
      <p:ext uri="{BB962C8B-B14F-4D97-AF65-F5344CB8AC3E}">
        <p14:creationId xmlns:p14="http://schemas.microsoft.com/office/powerpoint/2010/main" val="1609918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23788D8-F506-44F7-BC47-D205058783C4}"/>
              </a:ext>
            </a:extLst>
          </p:cNvPr>
          <p:cNvSpPr>
            <a:spLocks noChangeArrowheads="1"/>
          </p:cNvSpPr>
          <p:nvPr/>
        </p:nvSpPr>
        <p:spPr bwMode="auto">
          <a:xfrm>
            <a:off x="228600" y="6248400"/>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Minnesota Historical Society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9600"/>
            <a:ext cx="4204391" cy="5001224"/>
          </a:xfrm>
          <a:prstGeom prst="rect">
            <a:avLst/>
          </a:prstGeom>
        </p:spPr>
      </p:pic>
      <p:sp>
        <p:nvSpPr>
          <p:cNvPr id="2" name="Speech Bubble: Rectangle 1">
            <a:extLst>
              <a:ext uri="{FF2B5EF4-FFF2-40B4-BE49-F238E27FC236}">
                <a16:creationId xmlns:a16="http://schemas.microsoft.com/office/drawing/2014/main" id="{4BF16A4E-C132-47E6-A9BF-E7D8E91A4D7E}"/>
              </a:ext>
            </a:extLst>
          </p:cNvPr>
          <p:cNvSpPr/>
          <p:nvPr/>
        </p:nvSpPr>
        <p:spPr bwMode="auto">
          <a:xfrm>
            <a:off x="4953000" y="914400"/>
            <a:ext cx="3581400" cy="1470025"/>
          </a:xfrm>
          <a:prstGeom prst="wedgeRectCallout">
            <a:avLst>
              <a:gd name="adj1" fmla="val -103356"/>
              <a:gd name="adj2" fmla="val 104709"/>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Arial" charset="0"/>
              <a:ea typeface="ＭＳ Ｐゴシック" charset="0"/>
              <a:cs typeface="ＭＳ Ｐゴシック" charset="0"/>
            </a:endParaRPr>
          </a:p>
        </p:txBody>
      </p:sp>
      <p:sp>
        <p:nvSpPr>
          <p:cNvPr id="6" name="TextBox 5"/>
          <p:cNvSpPr txBox="1"/>
          <p:nvPr/>
        </p:nvSpPr>
        <p:spPr>
          <a:xfrm>
            <a:off x="5522912" y="1418579"/>
            <a:ext cx="28956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American Elm!</a:t>
            </a:r>
          </a:p>
        </p:txBody>
      </p:sp>
    </p:spTree>
    <p:extLst>
      <p:ext uri="{BB962C8B-B14F-4D97-AF65-F5344CB8AC3E}">
        <p14:creationId xmlns:p14="http://schemas.microsoft.com/office/powerpoint/2010/main" val="216833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23788D8-F506-44F7-BC47-D205058783C4}"/>
              </a:ext>
            </a:extLst>
          </p:cNvPr>
          <p:cNvSpPr>
            <a:spLocks noChangeArrowheads="1"/>
          </p:cNvSpPr>
          <p:nvPr/>
        </p:nvSpPr>
        <p:spPr bwMode="auto">
          <a:xfrm>
            <a:off x="228600" y="6248400"/>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Minnesota Historical Society</a:t>
            </a:r>
          </a:p>
        </p:txBody>
      </p:sp>
      <p:sp>
        <p:nvSpPr>
          <p:cNvPr id="3" name="TextBox 2">
            <a:extLst>
              <a:ext uri="{FF2B5EF4-FFF2-40B4-BE49-F238E27FC236}">
                <a16:creationId xmlns:a16="http://schemas.microsoft.com/office/drawing/2014/main" id="{D4278EEA-197F-45BA-8859-21A54C19B4E0}"/>
              </a:ext>
            </a:extLst>
          </p:cNvPr>
          <p:cNvSpPr txBox="1"/>
          <p:nvPr/>
        </p:nvSpPr>
        <p:spPr>
          <a:xfrm>
            <a:off x="-3124200" y="2879379"/>
            <a:ext cx="2286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American Elm!!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9600"/>
            <a:ext cx="4204391" cy="5001224"/>
          </a:xfrm>
          <a:prstGeom prst="rect">
            <a:avLst/>
          </a:prstGeom>
        </p:spPr>
      </p:pic>
      <p:sp>
        <p:nvSpPr>
          <p:cNvPr id="6" name="TextBox 5"/>
          <p:cNvSpPr txBox="1"/>
          <p:nvPr/>
        </p:nvSpPr>
        <p:spPr>
          <a:xfrm>
            <a:off x="5522912" y="1418579"/>
            <a:ext cx="28956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American Elm!!</a:t>
            </a:r>
          </a:p>
        </p:txBody>
      </p:sp>
      <p:sp>
        <p:nvSpPr>
          <p:cNvPr id="7" name="Speech Bubble: Rectangle 1">
            <a:extLst>
              <a:ext uri="{FF2B5EF4-FFF2-40B4-BE49-F238E27FC236}">
                <a16:creationId xmlns:a16="http://schemas.microsoft.com/office/drawing/2014/main" id="{4BF16A4E-C132-47E6-A9BF-E7D8E91A4D7E}"/>
              </a:ext>
            </a:extLst>
          </p:cNvPr>
          <p:cNvSpPr/>
          <p:nvPr/>
        </p:nvSpPr>
        <p:spPr bwMode="auto">
          <a:xfrm>
            <a:off x="5180012" y="381000"/>
            <a:ext cx="3581400" cy="2667000"/>
          </a:xfrm>
          <a:prstGeom prst="wedgeRectCallout">
            <a:avLst>
              <a:gd name="adj1" fmla="val -96973"/>
              <a:gd name="adj2" fmla="val 48682"/>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“…they will in time become giants of strength and beauty.”</a:t>
            </a:r>
            <a:endParaRPr kumimoji="0" lang="en-US" sz="2400" b="0" i="0" u="none" strike="noStrike" kern="1200" cap="none" spc="0" normalizeH="0" baseline="0" noProof="0" dirty="0">
              <a:ln>
                <a:noFill/>
              </a:ln>
              <a:solidFill>
                <a:sysClr val="windowText" lastClr="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744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MPRB-TheoWirth-Calho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0229" cy="608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63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Deciduous tree">
            <a:extLst>
              <a:ext uri="{FF2B5EF4-FFF2-40B4-BE49-F238E27FC236}">
                <a16:creationId xmlns:a16="http://schemas.microsoft.com/office/drawing/2014/main" id="{A99CA51C-1459-4343-9415-FE1B1529D8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6933" y="977900"/>
            <a:ext cx="914400" cy="914400"/>
          </a:xfrm>
          <a:prstGeom prst="rect">
            <a:avLst/>
          </a:prstGeom>
        </p:spPr>
      </p:pic>
      <p:pic>
        <p:nvPicPr>
          <p:cNvPr id="4" name="Graphic 3" descr="Deciduous tree">
            <a:extLst>
              <a:ext uri="{FF2B5EF4-FFF2-40B4-BE49-F238E27FC236}">
                <a16:creationId xmlns:a16="http://schemas.microsoft.com/office/drawing/2014/main" id="{0314B158-7315-49B1-8BC8-DE24CA815F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000" y="977900"/>
            <a:ext cx="914400" cy="914400"/>
          </a:xfrm>
          <a:prstGeom prst="rect">
            <a:avLst/>
          </a:prstGeom>
        </p:spPr>
      </p:pic>
      <p:pic>
        <p:nvPicPr>
          <p:cNvPr id="5" name="Graphic 4" descr="Deciduous tree">
            <a:extLst>
              <a:ext uri="{FF2B5EF4-FFF2-40B4-BE49-F238E27FC236}">
                <a16:creationId xmlns:a16="http://schemas.microsoft.com/office/drawing/2014/main" id="{2AF05B38-54A0-4157-B269-49C55FCD07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7798" y="977900"/>
            <a:ext cx="914400" cy="914400"/>
          </a:xfrm>
          <a:prstGeom prst="rect">
            <a:avLst/>
          </a:prstGeom>
        </p:spPr>
      </p:pic>
      <p:pic>
        <p:nvPicPr>
          <p:cNvPr id="6" name="Graphic 5" descr="Deciduous tree">
            <a:extLst>
              <a:ext uri="{FF2B5EF4-FFF2-40B4-BE49-F238E27FC236}">
                <a16:creationId xmlns:a16="http://schemas.microsoft.com/office/drawing/2014/main" id="{DECFE655-CE7D-4478-A3CC-DB832937A2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62137" y="2446868"/>
            <a:ext cx="914400" cy="914400"/>
          </a:xfrm>
          <a:prstGeom prst="rect">
            <a:avLst/>
          </a:prstGeom>
        </p:spPr>
      </p:pic>
      <p:pic>
        <p:nvPicPr>
          <p:cNvPr id="7" name="Graphic 6" descr="Deciduous tree">
            <a:extLst>
              <a:ext uri="{FF2B5EF4-FFF2-40B4-BE49-F238E27FC236}">
                <a16:creationId xmlns:a16="http://schemas.microsoft.com/office/drawing/2014/main" id="{5E3DAC7E-5411-4A8A-B17F-5B1FFCB9C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4535" y="2472268"/>
            <a:ext cx="914400" cy="914400"/>
          </a:xfrm>
          <a:prstGeom prst="rect">
            <a:avLst/>
          </a:prstGeom>
        </p:spPr>
      </p:pic>
      <p:pic>
        <p:nvPicPr>
          <p:cNvPr id="8" name="Graphic 7" descr="Deciduous tree">
            <a:extLst>
              <a:ext uri="{FF2B5EF4-FFF2-40B4-BE49-F238E27FC236}">
                <a16:creationId xmlns:a16="http://schemas.microsoft.com/office/drawing/2014/main" id="{81D38EE1-D548-4AFB-AD18-E32D3119E1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6933" y="2472268"/>
            <a:ext cx="914400" cy="914400"/>
          </a:xfrm>
          <a:prstGeom prst="rect">
            <a:avLst/>
          </a:prstGeom>
        </p:spPr>
      </p:pic>
      <p:pic>
        <p:nvPicPr>
          <p:cNvPr id="9" name="Graphic 8" descr="Deciduous tree">
            <a:extLst>
              <a:ext uri="{FF2B5EF4-FFF2-40B4-BE49-F238E27FC236}">
                <a16:creationId xmlns:a16="http://schemas.microsoft.com/office/drawing/2014/main" id="{D36B7D9E-8C2E-4102-8F9E-4AD7FD9856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7365" y="2472268"/>
            <a:ext cx="914400" cy="914400"/>
          </a:xfrm>
          <a:prstGeom prst="rect">
            <a:avLst/>
          </a:prstGeom>
        </p:spPr>
      </p:pic>
      <p:pic>
        <p:nvPicPr>
          <p:cNvPr id="10" name="Graphic 9" descr="Deciduous tree">
            <a:extLst>
              <a:ext uri="{FF2B5EF4-FFF2-40B4-BE49-F238E27FC236}">
                <a16:creationId xmlns:a16="http://schemas.microsoft.com/office/drawing/2014/main" id="{11DAE873-796E-4559-9E3E-056ED4ACBA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7797" y="2446868"/>
            <a:ext cx="914400" cy="914400"/>
          </a:xfrm>
          <a:prstGeom prst="rect">
            <a:avLst/>
          </a:prstGeom>
        </p:spPr>
      </p:pic>
      <p:pic>
        <p:nvPicPr>
          <p:cNvPr id="11" name="Graphic 10" descr="Deciduous tree">
            <a:extLst>
              <a:ext uri="{FF2B5EF4-FFF2-40B4-BE49-F238E27FC236}">
                <a16:creationId xmlns:a16="http://schemas.microsoft.com/office/drawing/2014/main" id="{E34D4CEB-C0A4-4537-A4D0-BA6D7D0A0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4535" y="977900"/>
            <a:ext cx="914400" cy="914400"/>
          </a:xfrm>
          <a:prstGeom prst="rect">
            <a:avLst/>
          </a:prstGeom>
        </p:spPr>
      </p:pic>
      <p:pic>
        <p:nvPicPr>
          <p:cNvPr id="12" name="Graphic 11" descr="Deciduous tree">
            <a:extLst>
              <a:ext uri="{FF2B5EF4-FFF2-40B4-BE49-F238E27FC236}">
                <a16:creationId xmlns:a16="http://schemas.microsoft.com/office/drawing/2014/main" id="{5AA162B9-116D-4330-A294-E073F61EF2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2137" y="977900"/>
            <a:ext cx="914400" cy="914400"/>
          </a:xfrm>
          <a:prstGeom prst="rect">
            <a:avLst/>
          </a:prstGeom>
        </p:spPr>
      </p:pic>
      <p:sp>
        <p:nvSpPr>
          <p:cNvPr id="13" name="TextBox 12">
            <a:extLst>
              <a:ext uri="{FF2B5EF4-FFF2-40B4-BE49-F238E27FC236}">
                <a16:creationId xmlns:a16="http://schemas.microsoft.com/office/drawing/2014/main" id="{1DA6DA49-6C98-4A03-96B4-407CE1ACFEED}"/>
              </a:ext>
            </a:extLst>
          </p:cNvPr>
          <p:cNvSpPr txBox="1"/>
          <p:nvPr/>
        </p:nvSpPr>
        <p:spPr>
          <a:xfrm>
            <a:off x="914400" y="3810000"/>
            <a:ext cx="7239000"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Pre-1963 over 90% of street trees in Minneapolis were American elm</a:t>
            </a:r>
          </a:p>
        </p:txBody>
      </p:sp>
    </p:spTree>
    <p:extLst>
      <p:ext uri="{BB962C8B-B14F-4D97-AF65-F5344CB8AC3E}">
        <p14:creationId xmlns:p14="http://schemas.microsoft.com/office/powerpoint/2010/main" val="55828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 &amp; Links</a:t>
            </a:r>
          </a:p>
        </p:txBody>
      </p:sp>
      <p:sp>
        <p:nvSpPr>
          <p:cNvPr id="3" name="Content Placeholder 2"/>
          <p:cNvSpPr>
            <a:spLocks noGrp="1"/>
          </p:cNvSpPr>
          <p:nvPr>
            <p:ph idx="1"/>
          </p:nvPr>
        </p:nvSpPr>
        <p:spPr>
          <a:xfrm>
            <a:off x="685800" y="1219200"/>
            <a:ext cx="7772400" cy="4876800"/>
          </a:xfrm>
        </p:spPr>
        <p:txBody>
          <a:bodyPr/>
          <a:lstStyle/>
          <a:p>
            <a:pPr marL="0" indent="0" algn="ctr">
              <a:buNone/>
            </a:pPr>
            <a:r>
              <a:rPr lang="en-US" sz="4400" u="sng" dirty="0"/>
              <a:t>Chad Giblin</a:t>
            </a:r>
          </a:p>
          <a:p>
            <a:pPr marL="457200" lvl="1" indent="0" algn="ctr">
              <a:buNone/>
            </a:pPr>
            <a:r>
              <a:rPr lang="en-US" sz="4000" dirty="0"/>
              <a:t>giblin@umn.edu</a:t>
            </a:r>
          </a:p>
          <a:p>
            <a:pPr marL="457200" lvl="1" indent="0" algn="ctr">
              <a:buNone/>
            </a:pPr>
            <a:endParaRPr lang="en-US" sz="4000" dirty="0"/>
          </a:p>
          <a:p>
            <a:pPr marL="0" indent="0" algn="ctr">
              <a:buNone/>
            </a:pPr>
            <a:r>
              <a:rPr lang="en-US" sz="4000" u="sng" dirty="0"/>
              <a:t>Urban Forestry Outreach, Research &amp; Extension (</a:t>
            </a:r>
            <a:r>
              <a:rPr lang="en-US" sz="4000" u="sng" dirty="0" err="1"/>
              <a:t>UFore</a:t>
            </a:r>
            <a:r>
              <a:rPr lang="en-US" sz="4000" u="sng" dirty="0"/>
              <a:t>) Nursery and Lab</a:t>
            </a:r>
          </a:p>
          <a:p>
            <a:pPr marL="457200" lvl="1" indent="0" algn="ctr">
              <a:buNone/>
            </a:pPr>
            <a:r>
              <a:rPr lang="en-US" sz="4000" dirty="0"/>
              <a:t>trees.umn.edu</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916361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4FF6410-B5F0-4F39-B4B2-63F98302D306}"/>
              </a:ext>
            </a:extLst>
          </p:cNvPr>
          <p:cNvSpPr>
            <a:spLocks noChangeArrowheads="1"/>
          </p:cNvSpPr>
          <p:nvPr/>
        </p:nvSpPr>
        <p:spPr bwMode="auto">
          <a:xfrm>
            <a:off x="268288" y="6400800"/>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Minnesota Historical Society</a:t>
            </a:r>
          </a:p>
        </p:txBody>
      </p:sp>
      <p:pic>
        <p:nvPicPr>
          <p:cNvPr id="200707" name="Picture 1">
            <a:extLst>
              <a:ext uri="{FF2B5EF4-FFF2-40B4-BE49-F238E27FC236}">
                <a16:creationId xmlns:a16="http://schemas.microsoft.com/office/drawing/2014/main" id="{3581DF10-9603-458F-8545-ACE5D26BEC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71" y="-835238"/>
            <a:ext cx="9165771" cy="723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652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2994" name="Text Box 1">
            <a:extLst>
              <a:ext uri="{FF2B5EF4-FFF2-40B4-BE49-F238E27FC236}">
                <a16:creationId xmlns:a16="http://schemas.microsoft.com/office/drawing/2014/main" id="{F62B467D-A5B3-4564-909C-53A544026163}"/>
              </a:ext>
            </a:extLst>
          </p:cNvPr>
          <p:cNvSpPr txBox="1">
            <a:spLocks noChangeArrowheads="1"/>
          </p:cNvSpPr>
          <p:nvPr/>
        </p:nvSpPr>
        <p:spPr bwMode="auto">
          <a:xfrm>
            <a:off x="457200" y="274638"/>
            <a:ext cx="82296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12995" name="Rectangle 3">
            <a:extLst>
              <a:ext uri="{FF2B5EF4-FFF2-40B4-BE49-F238E27FC236}">
                <a16:creationId xmlns:a16="http://schemas.microsoft.com/office/drawing/2014/main" id="{0027149D-6F15-48C4-AB28-85EA2845E196}"/>
              </a:ext>
            </a:extLst>
          </p:cNvPr>
          <p:cNvSpPr>
            <a:spLocks noChangeArrowheads="1"/>
          </p:cNvSpPr>
          <p:nvPr/>
        </p:nvSpPr>
        <p:spPr bwMode="auto">
          <a:xfrm>
            <a:off x="990600" y="4800600"/>
            <a:ext cx="5294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rPr>
              <a:t>Minnesota Historical Society</a:t>
            </a:r>
          </a:p>
        </p:txBody>
      </p:sp>
      <p:pic>
        <p:nvPicPr>
          <p:cNvPr id="212996" name="Picture 1">
            <a:extLst>
              <a:ext uri="{FF2B5EF4-FFF2-40B4-BE49-F238E27FC236}">
                <a16:creationId xmlns:a16="http://schemas.microsoft.com/office/drawing/2014/main" id="{651856EF-59BE-471F-9B82-EB49174D55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137" y="-1011238"/>
            <a:ext cx="9512996" cy="749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Rectangle 4">
            <a:extLst>
              <a:ext uri="{FF2B5EF4-FFF2-40B4-BE49-F238E27FC236}">
                <a16:creationId xmlns:a16="http://schemas.microsoft.com/office/drawing/2014/main" id="{D11E9CA2-0616-4519-A1A8-D505C077A64C}"/>
              </a:ext>
            </a:extLst>
          </p:cNvPr>
          <p:cNvSpPr>
            <a:spLocks noChangeArrowheads="1"/>
          </p:cNvSpPr>
          <p:nvPr/>
        </p:nvSpPr>
        <p:spPr bwMode="auto">
          <a:xfrm>
            <a:off x="268288" y="6488112"/>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Minnesota Historical Society</a:t>
            </a:r>
          </a:p>
        </p:txBody>
      </p:sp>
    </p:spTree>
    <p:extLst>
      <p:ext uri="{BB962C8B-B14F-4D97-AF65-F5344CB8AC3E}">
        <p14:creationId xmlns:p14="http://schemas.microsoft.com/office/powerpoint/2010/main" val="38465345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06" name="Group 1">
            <a:extLst>
              <a:ext uri="{FF2B5EF4-FFF2-40B4-BE49-F238E27FC236}">
                <a16:creationId xmlns:a16="http://schemas.microsoft.com/office/drawing/2014/main" id="{F00A2855-49BA-4381-A1B8-176DC988D491}"/>
              </a:ext>
            </a:extLst>
          </p:cNvPr>
          <p:cNvGrpSpPr>
            <a:grpSpLocks/>
          </p:cNvGrpSpPr>
          <p:nvPr/>
        </p:nvGrpSpPr>
        <p:grpSpPr bwMode="auto">
          <a:xfrm>
            <a:off x="0" y="228600"/>
            <a:ext cx="9144000" cy="6094413"/>
            <a:chOff x="0" y="336"/>
            <a:chExt cx="5705" cy="3647"/>
          </a:xfrm>
        </p:grpSpPr>
        <p:pic>
          <p:nvPicPr>
            <p:cNvPr id="47108" name="Picture 2">
              <a:extLst>
                <a:ext uri="{FF2B5EF4-FFF2-40B4-BE49-F238E27FC236}">
                  <a16:creationId xmlns:a16="http://schemas.microsoft.com/office/drawing/2014/main" id="{E0A10F2A-EA4B-44C1-A75B-E29C477F9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05" cy="36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9" name="Text Box 3">
              <a:extLst>
                <a:ext uri="{FF2B5EF4-FFF2-40B4-BE49-F238E27FC236}">
                  <a16:creationId xmlns:a16="http://schemas.microsoft.com/office/drawing/2014/main" id="{4A4183D0-16F9-4AE3-8D7A-431C38E225A4}"/>
                </a:ext>
              </a:extLst>
            </p:cNvPr>
            <p:cNvSpPr txBox="1">
              <a:spLocks noChangeArrowheads="1"/>
            </p:cNvSpPr>
            <p:nvPr/>
          </p:nvSpPr>
          <p:spPr bwMode="auto">
            <a:xfrm>
              <a:off x="0" y="336"/>
              <a:ext cx="5705" cy="3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p:txBody>
        </p:sp>
      </p:grpSp>
      <p:sp>
        <p:nvSpPr>
          <p:cNvPr id="47107" name="TextBox 4">
            <a:extLst>
              <a:ext uri="{FF2B5EF4-FFF2-40B4-BE49-F238E27FC236}">
                <a16:creationId xmlns:a16="http://schemas.microsoft.com/office/drawing/2014/main" id="{AA4DCD83-3508-417F-92D4-213EBDD85852}"/>
              </a:ext>
            </a:extLst>
          </p:cNvPr>
          <p:cNvSpPr txBox="1">
            <a:spLocks noChangeArrowheads="1"/>
          </p:cNvSpPr>
          <p:nvPr/>
        </p:nvSpPr>
        <p:spPr bwMode="auto">
          <a:xfrm>
            <a:off x="34925" y="6411913"/>
            <a:ext cx="728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ts val="450"/>
              </a:spcBef>
              <a:spcAft>
                <a:spcPct val="0"/>
              </a:spcAft>
              <a:buClrTx/>
              <a:buSzPct val="100000"/>
              <a:buFont typeface="Times New Roman" panose="02020603050405020304" pitchFamily="18"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rPr>
              <a:t>Joseph O'Brien, USDA Forest Service, Bugwood.org</a:t>
            </a:r>
          </a:p>
        </p:txBody>
      </p:sp>
    </p:spTree>
    <p:extLst>
      <p:ext uri="{BB962C8B-B14F-4D97-AF65-F5344CB8AC3E}">
        <p14:creationId xmlns:p14="http://schemas.microsoft.com/office/powerpoint/2010/main" val="23839796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4210" name="Text Box 1">
            <a:extLst>
              <a:ext uri="{FF2B5EF4-FFF2-40B4-BE49-F238E27FC236}">
                <a16:creationId xmlns:a16="http://schemas.microsoft.com/office/drawing/2014/main" id="{EA780D86-46E6-4AE3-81B5-5D219F929FBA}"/>
              </a:ext>
            </a:extLst>
          </p:cNvPr>
          <p:cNvSpPr txBox="1">
            <a:spLocks noChangeArrowheads="1"/>
          </p:cNvSpPr>
          <p:nvPr/>
        </p:nvSpPr>
        <p:spPr bwMode="auto">
          <a:xfrm>
            <a:off x="457200" y="76200"/>
            <a:ext cx="8229600" cy="208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4400" b="1" i="0"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rPr>
              <a:t>Dutch Elm Disease (DED)</a:t>
            </a:r>
            <a:br>
              <a:rPr kumimoji="0" lang="en-US" altLang="en-US" sz="4400" b="1" i="1"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rPr>
            </a:br>
            <a:r>
              <a:rPr kumimoji="0" lang="en-US" altLang="en-US" sz="3600" b="0" i="1"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rPr>
              <a:t>Ophiostoma ulmi</a:t>
            </a:r>
          </a:p>
          <a:p>
            <a:pPr marL="0" marR="0" lvl="0" indent="0" algn="ct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3600" b="0" i="1"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rPr>
              <a:t>Ophiostoma novo-ulmi</a:t>
            </a:r>
          </a:p>
        </p:txBody>
      </p:sp>
      <p:grpSp>
        <p:nvGrpSpPr>
          <p:cNvPr id="94211" name="Group 2">
            <a:extLst>
              <a:ext uri="{FF2B5EF4-FFF2-40B4-BE49-F238E27FC236}">
                <a16:creationId xmlns:a16="http://schemas.microsoft.com/office/drawing/2014/main" id="{2E61CAE5-3A64-428B-8F26-7E27224D737A}"/>
              </a:ext>
            </a:extLst>
          </p:cNvPr>
          <p:cNvGrpSpPr>
            <a:grpSpLocks/>
          </p:cNvGrpSpPr>
          <p:nvPr/>
        </p:nvGrpSpPr>
        <p:grpSpPr bwMode="auto">
          <a:xfrm>
            <a:off x="1600200" y="2148795"/>
            <a:ext cx="6246813" cy="4321175"/>
            <a:chOff x="960" y="1488"/>
            <a:chExt cx="3935" cy="2722"/>
          </a:xfrm>
        </p:grpSpPr>
        <p:pic>
          <p:nvPicPr>
            <p:cNvPr id="94213" name="Picture 3">
              <a:extLst>
                <a:ext uri="{FF2B5EF4-FFF2-40B4-BE49-F238E27FC236}">
                  <a16:creationId xmlns:a16="http://schemas.microsoft.com/office/drawing/2014/main" id="{D0711ED8-B27A-4D29-8431-6D1A54313C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1488"/>
              <a:ext cx="3935" cy="27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4" name="Text Box 4">
              <a:extLst>
                <a:ext uri="{FF2B5EF4-FFF2-40B4-BE49-F238E27FC236}">
                  <a16:creationId xmlns:a16="http://schemas.microsoft.com/office/drawing/2014/main" id="{A8319F08-600E-4072-8468-E1A246378DDB}"/>
                </a:ext>
              </a:extLst>
            </p:cNvPr>
            <p:cNvSpPr txBox="1">
              <a:spLocks noChangeArrowheads="1"/>
            </p:cNvSpPr>
            <p:nvPr/>
          </p:nvSpPr>
          <p:spPr bwMode="auto">
            <a:xfrm>
              <a:off x="960" y="1488"/>
              <a:ext cx="3935" cy="2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p:txBody>
        </p:sp>
      </p:grpSp>
      <p:sp>
        <p:nvSpPr>
          <p:cNvPr id="94212" name="Rectangle 1">
            <a:extLst>
              <a:ext uri="{FF2B5EF4-FFF2-40B4-BE49-F238E27FC236}">
                <a16:creationId xmlns:a16="http://schemas.microsoft.com/office/drawing/2014/main" id="{8398587A-7D66-4E10-911C-6EA96704DB0C}"/>
              </a:ext>
            </a:extLst>
          </p:cNvPr>
          <p:cNvSpPr>
            <a:spLocks noChangeArrowheads="1"/>
          </p:cNvSpPr>
          <p:nvPr/>
        </p:nvSpPr>
        <p:spPr bwMode="auto">
          <a:xfrm>
            <a:off x="152400" y="6469970"/>
            <a:ext cx="3782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ts val="450"/>
              </a:spcBef>
              <a:spcAft>
                <a:spcPct val="0"/>
              </a:spcAft>
              <a:buClrTx/>
              <a:buSzPct val="100000"/>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rPr>
              <a:t>Photo: Lester E. Dickens, Bugwood.org</a:t>
            </a:r>
          </a:p>
        </p:txBody>
      </p:sp>
    </p:spTree>
    <p:extLst>
      <p:ext uri="{BB962C8B-B14F-4D97-AF65-F5344CB8AC3E}">
        <p14:creationId xmlns:p14="http://schemas.microsoft.com/office/powerpoint/2010/main" val="22530545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8DEF176A-C53F-4423-A277-DFF79AD46815}"/>
              </a:ext>
            </a:extLst>
          </p:cNvPr>
          <p:cNvSpPr txBox="1">
            <a:spLocks noChangeArrowheads="1"/>
          </p:cNvSpPr>
          <p:nvPr/>
        </p:nvSpPr>
        <p:spPr bwMode="auto">
          <a:xfrm>
            <a:off x="457200" y="274638"/>
            <a:ext cx="8229600" cy="208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4800" b="1"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rPr>
              <a:t>American Elm Bark Beetle</a:t>
            </a:r>
            <a:br>
              <a:rPr kumimoji="0" lang="en-US" altLang="en-US" sz="4800" b="1" i="1"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rPr>
            </a:br>
            <a:r>
              <a:rPr kumimoji="0" lang="en-US" altLang="en-US" sz="4400" b="0" i="1"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rPr>
              <a:t>Hylurgopinus rufipes</a:t>
            </a:r>
          </a:p>
        </p:txBody>
      </p:sp>
      <p:grpSp>
        <p:nvGrpSpPr>
          <p:cNvPr id="102403" name="Group 2">
            <a:extLst>
              <a:ext uri="{FF2B5EF4-FFF2-40B4-BE49-F238E27FC236}">
                <a16:creationId xmlns:a16="http://schemas.microsoft.com/office/drawing/2014/main" id="{87E465FC-6AAF-4409-BAF3-53CC08683889}"/>
              </a:ext>
            </a:extLst>
          </p:cNvPr>
          <p:cNvGrpSpPr>
            <a:grpSpLocks/>
          </p:cNvGrpSpPr>
          <p:nvPr/>
        </p:nvGrpSpPr>
        <p:grpSpPr bwMode="auto">
          <a:xfrm>
            <a:off x="0" y="108857"/>
            <a:ext cx="9144000" cy="6368143"/>
            <a:chOff x="960" y="1344"/>
            <a:chExt cx="3935" cy="2850"/>
          </a:xfrm>
        </p:grpSpPr>
        <p:pic>
          <p:nvPicPr>
            <p:cNvPr id="102405" name="Picture 3">
              <a:extLst>
                <a:ext uri="{FF2B5EF4-FFF2-40B4-BE49-F238E27FC236}">
                  <a16:creationId xmlns:a16="http://schemas.microsoft.com/office/drawing/2014/main" id="{D816C374-49A0-4F4A-B649-CB788F498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1344"/>
              <a:ext cx="3935" cy="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6" name="Text Box 4">
              <a:extLst>
                <a:ext uri="{FF2B5EF4-FFF2-40B4-BE49-F238E27FC236}">
                  <a16:creationId xmlns:a16="http://schemas.microsoft.com/office/drawing/2014/main" id="{0F910330-44C2-48B8-9D04-2098D88D917F}"/>
                </a:ext>
              </a:extLst>
            </p:cNvPr>
            <p:cNvSpPr txBox="1">
              <a:spLocks noChangeArrowheads="1"/>
            </p:cNvSpPr>
            <p:nvPr/>
          </p:nvSpPr>
          <p:spPr bwMode="auto">
            <a:xfrm>
              <a:off x="960" y="1344"/>
              <a:ext cx="3935" cy="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p:txBody>
        </p:sp>
      </p:grpSp>
      <p:sp>
        <p:nvSpPr>
          <p:cNvPr id="102404" name="Rectangle 1">
            <a:extLst>
              <a:ext uri="{FF2B5EF4-FFF2-40B4-BE49-F238E27FC236}">
                <a16:creationId xmlns:a16="http://schemas.microsoft.com/office/drawing/2014/main" id="{828AD0BC-314E-45B8-95CA-5737ACC40C43}"/>
              </a:ext>
            </a:extLst>
          </p:cNvPr>
          <p:cNvSpPr>
            <a:spLocks noChangeArrowheads="1"/>
          </p:cNvSpPr>
          <p:nvPr/>
        </p:nvSpPr>
        <p:spPr bwMode="auto">
          <a:xfrm>
            <a:off x="0" y="6442726"/>
            <a:ext cx="8429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ts val="450"/>
              </a:spcBef>
              <a:spcAft>
                <a:spcPct val="0"/>
              </a:spcAft>
              <a:buClrTx/>
              <a:buSzPct val="100000"/>
              <a:buFontTx/>
              <a:buNone/>
              <a:tabLst/>
              <a:defRPr/>
            </a:pPr>
            <a:r>
              <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rPr>
              <a:t>Photo: J.R. Baker &amp; S.B. Bambara, North Carolina State University, Bugwood.org</a:t>
            </a:r>
          </a:p>
        </p:txBody>
      </p:sp>
    </p:spTree>
    <p:extLst>
      <p:ext uri="{BB962C8B-B14F-4D97-AF65-F5344CB8AC3E}">
        <p14:creationId xmlns:p14="http://schemas.microsoft.com/office/powerpoint/2010/main" val="526194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8546" name="Text Box 1">
            <a:extLst>
              <a:ext uri="{FF2B5EF4-FFF2-40B4-BE49-F238E27FC236}">
                <a16:creationId xmlns:a16="http://schemas.microsoft.com/office/drawing/2014/main" id="{ECDCD7FA-30AD-47F6-997C-7EB8DB7E493B}"/>
              </a:ext>
            </a:extLst>
          </p:cNvPr>
          <p:cNvSpPr txBox="1">
            <a:spLocks noChangeArrowheads="1"/>
          </p:cNvSpPr>
          <p:nvPr/>
        </p:nvSpPr>
        <p:spPr bwMode="auto">
          <a:xfrm>
            <a:off x="457200" y="274638"/>
            <a:ext cx="8229600" cy="208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4800" b="1"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rPr>
              <a:t>European Elm Bark Beetle</a:t>
            </a:r>
            <a:br>
              <a:rPr kumimoji="0" lang="en-US" altLang="en-US" sz="4800" b="1" i="1"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rPr>
            </a:br>
            <a:r>
              <a:rPr kumimoji="0" lang="en-US" altLang="en-US" sz="4400" b="0" i="1"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rPr>
              <a:t>Scolytus multistriatus</a:t>
            </a:r>
          </a:p>
        </p:txBody>
      </p:sp>
      <p:grpSp>
        <p:nvGrpSpPr>
          <p:cNvPr id="108547" name="Group 2">
            <a:extLst>
              <a:ext uri="{FF2B5EF4-FFF2-40B4-BE49-F238E27FC236}">
                <a16:creationId xmlns:a16="http://schemas.microsoft.com/office/drawing/2014/main" id="{F66E1F89-0FFF-4EDC-98BB-0A7E7293B70B}"/>
              </a:ext>
            </a:extLst>
          </p:cNvPr>
          <p:cNvGrpSpPr>
            <a:grpSpLocks/>
          </p:cNvGrpSpPr>
          <p:nvPr/>
        </p:nvGrpSpPr>
        <p:grpSpPr bwMode="auto">
          <a:xfrm>
            <a:off x="0" y="-10886"/>
            <a:ext cx="9144000" cy="5954486"/>
            <a:chOff x="825" y="1344"/>
            <a:chExt cx="4214" cy="2850"/>
          </a:xfrm>
        </p:grpSpPr>
        <p:pic>
          <p:nvPicPr>
            <p:cNvPr id="108549" name="Picture 3">
              <a:extLst>
                <a:ext uri="{FF2B5EF4-FFF2-40B4-BE49-F238E27FC236}">
                  <a16:creationId xmlns:a16="http://schemas.microsoft.com/office/drawing/2014/main" id="{3F574D8A-976E-4A5F-B2A3-FA7492432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 y="1344"/>
              <a:ext cx="4214" cy="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50" name="Text Box 4">
              <a:extLst>
                <a:ext uri="{FF2B5EF4-FFF2-40B4-BE49-F238E27FC236}">
                  <a16:creationId xmlns:a16="http://schemas.microsoft.com/office/drawing/2014/main" id="{A5EA82A1-E204-49A2-99F8-F4EE660C8ECB}"/>
                </a:ext>
              </a:extLst>
            </p:cNvPr>
            <p:cNvSpPr txBox="1">
              <a:spLocks noChangeArrowheads="1"/>
            </p:cNvSpPr>
            <p:nvPr/>
          </p:nvSpPr>
          <p:spPr bwMode="auto">
            <a:xfrm>
              <a:off x="825" y="1344"/>
              <a:ext cx="4214" cy="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p:txBody>
        </p:sp>
      </p:grpSp>
      <p:sp>
        <p:nvSpPr>
          <p:cNvPr id="108548" name="TextBox 5">
            <a:extLst>
              <a:ext uri="{FF2B5EF4-FFF2-40B4-BE49-F238E27FC236}">
                <a16:creationId xmlns:a16="http://schemas.microsoft.com/office/drawing/2014/main" id="{E6768E18-5463-4AAB-9051-4EB2D40DC2E0}"/>
              </a:ext>
            </a:extLst>
          </p:cNvPr>
          <p:cNvSpPr txBox="1">
            <a:spLocks noChangeArrowheads="1"/>
          </p:cNvSpPr>
          <p:nvPr/>
        </p:nvSpPr>
        <p:spPr bwMode="auto">
          <a:xfrm>
            <a:off x="0" y="6243638"/>
            <a:ext cx="7280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ts val="450"/>
              </a:spcBef>
              <a:spcAft>
                <a:spcPct val="0"/>
              </a:spcAft>
              <a:buClrTx/>
              <a:buSzPct val="100000"/>
              <a:buFont typeface="Times New Roman" panose="02020603050405020304" pitchFamily="18" charset="0"/>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rPr>
              <a:t>Photo: USDA Forest Service, Bugwood.org</a:t>
            </a:r>
          </a:p>
        </p:txBody>
      </p:sp>
    </p:spTree>
    <p:extLst>
      <p:ext uri="{BB962C8B-B14F-4D97-AF65-F5344CB8AC3E}">
        <p14:creationId xmlns:p14="http://schemas.microsoft.com/office/powerpoint/2010/main" val="106688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7" name="TextBox 4">
            <a:extLst>
              <a:ext uri="{FF2B5EF4-FFF2-40B4-BE49-F238E27FC236}">
                <a16:creationId xmlns:a16="http://schemas.microsoft.com/office/drawing/2014/main" id="{6C81C688-4405-4E14-9374-7172ECDF09F5}"/>
              </a:ext>
            </a:extLst>
          </p:cNvPr>
          <p:cNvSpPr txBox="1">
            <a:spLocks noChangeArrowheads="1"/>
          </p:cNvSpPr>
          <p:nvPr/>
        </p:nvSpPr>
        <p:spPr bwMode="auto">
          <a:xfrm>
            <a:off x="230642" y="6410779"/>
            <a:ext cx="8880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ts val="450"/>
              </a:spcBef>
              <a:spcAft>
                <a:spcPct val="0"/>
              </a:spcAft>
              <a:buClrTx/>
              <a:buSzPct val="100000"/>
              <a:buFont typeface="Times New Roman" pitchFamily="16" charset="0"/>
              <a:buNone/>
              <a:tabLst/>
              <a:defRPr/>
            </a:pPr>
            <a:r>
              <a:rPr kumimoji="0" lang="nl-NL" sz="1800" b="0" i="0" u="none" strike="noStrike" kern="1200" cap="none" spc="0" normalizeH="0" baseline="0" noProof="0" dirty="0">
                <a:ln>
                  <a:noFill/>
                </a:ln>
                <a:solidFill>
                  <a:srgbClr val="FFFFFF"/>
                </a:solidFill>
                <a:effectLst/>
                <a:uLnTx/>
                <a:uFillTx/>
                <a:latin typeface="Arial"/>
                <a:ea typeface="SimSun" charset="-122"/>
              </a:rPr>
              <a:t>Photo: H. Kaljee, OMEGAM Groenadvies, Amsterda, The Netherlands</a:t>
            </a:r>
            <a:endParaRPr kumimoji="0" lang="en-US" altLang="en-US" sz="1800" b="0" i="0" u="none" strike="noStrike" kern="1200" cap="none" spc="0" normalizeH="0" baseline="0" noProof="0" dirty="0">
              <a:ln>
                <a:noFill/>
              </a:ln>
              <a:solidFill>
                <a:srgbClr val="FFFFFF"/>
              </a:solidFill>
              <a:effectLst/>
              <a:uLnTx/>
              <a:uFillTx/>
              <a:latin typeface="Arial"/>
              <a:ea typeface="SimSun" charset="-122"/>
            </a:endParaRPr>
          </a:p>
        </p:txBody>
      </p:sp>
      <p:pic>
        <p:nvPicPr>
          <p:cNvPr id="112643" name="Picture 3" descr="C:\Users\gibli002\Desktop\D4.JPG">
            <a:extLst>
              <a:ext uri="{FF2B5EF4-FFF2-40B4-BE49-F238E27FC236}">
                <a16:creationId xmlns:a16="http://schemas.microsoft.com/office/drawing/2014/main" id="{712DC7C2-CE2C-43D5-AA8A-DB702A936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525" y="2057400"/>
            <a:ext cx="65833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093883AE-BE20-4994-814C-BAF9CE24C408}"/>
              </a:ext>
            </a:extLst>
          </p:cNvPr>
          <p:cNvSpPr txBox="1">
            <a:spLocks noChangeArrowheads="1"/>
          </p:cNvSpPr>
          <p:nvPr/>
        </p:nvSpPr>
        <p:spPr bwMode="auto">
          <a:xfrm>
            <a:off x="3778590" y="581260"/>
            <a:ext cx="5051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ts val="450"/>
              </a:spcBef>
              <a:spcAft>
                <a:spcPct val="0"/>
              </a:spcAft>
              <a:buClrTx/>
              <a:buSzPct val="100000"/>
              <a:buFont typeface="Times New Roman" pitchFamily="16" charset="0"/>
              <a:buNone/>
              <a:tabLst/>
              <a:defRPr/>
            </a:pPr>
            <a:r>
              <a:rPr kumimoji="0" lang="sv-SE" sz="1800" b="0" i="0" u="none" strike="noStrike" kern="1200" cap="none" spc="0" normalizeH="0" baseline="0" noProof="0" dirty="0">
                <a:ln>
                  <a:noFill/>
                </a:ln>
                <a:solidFill>
                  <a:srgbClr val="FFFFFF"/>
                </a:solidFill>
                <a:effectLst/>
                <a:uLnTx/>
                <a:uFillTx/>
                <a:latin typeface="Arial"/>
                <a:ea typeface="SimSun" charset="-122"/>
              </a:rPr>
              <a:t>Photo: N. Tisserat, Kansas State University, Manhattan, KS, USA</a:t>
            </a:r>
            <a:endParaRPr kumimoji="0" lang="en-US" altLang="en-US" sz="1800" b="0" i="0" u="none" strike="noStrike" kern="1200" cap="none" spc="0" normalizeH="0" baseline="0" noProof="0" dirty="0">
              <a:ln>
                <a:noFill/>
              </a:ln>
              <a:solidFill>
                <a:srgbClr val="FFFFFF"/>
              </a:solidFill>
              <a:effectLst/>
              <a:uLnTx/>
              <a:uFillTx/>
              <a:latin typeface="Arial"/>
              <a:ea typeface="SimSun" charset="-122"/>
            </a:endParaRPr>
          </a:p>
        </p:txBody>
      </p:sp>
      <p:pic>
        <p:nvPicPr>
          <p:cNvPr id="112645" name="Picture 2" descr="C:\Users\gibli002\Desktop\D0.JPG">
            <a:extLst>
              <a:ext uri="{FF2B5EF4-FFF2-40B4-BE49-F238E27FC236}">
                <a16:creationId xmlns:a16="http://schemas.microsoft.com/office/drawing/2014/main" id="{05471013-B9C4-471C-9DD8-95FC6054D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34480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4421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1">
            <a:extLst>
              <a:ext uri="{FF2B5EF4-FFF2-40B4-BE49-F238E27FC236}">
                <a16:creationId xmlns:a16="http://schemas.microsoft.com/office/drawing/2014/main" id="{BBC9EA21-3CE2-46EA-A112-90C589458253}"/>
              </a:ext>
            </a:extLst>
          </p:cNvPr>
          <p:cNvSpPr txBox="1">
            <a:spLocks noChangeArrowheads="1"/>
          </p:cNvSpPr>
          <p:nvPr/>
        </p:nvSpPr>
        <p:spPr bwMode="auto">
          <a:xfrm>
            <a:off x="0" y="228600"/>
            <a:ext cx="9144000" cy="185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9pPr>
          </a:lstStyle>
          <a:p>
            <a:pPr algn="ctr" eaLnBrk="1" hangingPunct="1">
              <a:spcBef>
                <a:spcPct val="0"/>
              </a:spcBef>
              <a:buClrTx/>
              <a:buFontTx/>
              <a:buNone/>
            </a:pPr>
            <a:r>
              <a:rPr lang="en-US" altLang="en-US" sz="4400" dirty="0">
                <a:solidFill>
                  <a:srgbClr val="7A0019"/>
                </a:solidFill>
                <a:latin typeface="+mn-lt"/>
              </a:rPr>
              <a:t>Dutch Elm Disease in Minneapolis </a:t>
            </a:r>
            <a:br>
              <a:rPr lang="en-US" altLang="en-US" sz="4400" b="1" dirty="0">
                <a:latin typeface="+mn-lt"/>
              </a:rPr>
            </a:br>
            <a:endParaRPr lang="en-US" altLang="en-US" sz="4400" b="1" dirty="0">
              <a:latin typeface="+mn-lt"/>
            </a:endParaRPr>
          </a:p>
        </p:txBody>
      </p:sp>
      <p:sp>
        <p:nvSpPr>
          <p:cNvPr id="114691" name="Text Box 2">
            <a:extLst>
              <a:ext uri="{FF2B5EF4-FFF2-40B4-BE49-F238E27FC236}">
                <a16:creationId xmlns:a16="http://schemas.microsoft.com/office/drawing/2014/main" id="{BDC65C7E-B0F5-47AC-A77F-6A3C6E495FDF}"/>
              </a:ext>
            </a:extLst>
          </p:cNvPr>
          <p:cNvSpPr txBox="1">
            <a:spLocks noChangeArrowheads="1"/>
          </p:cNvSpPr>
          <p:nvPr/>
        </p:nvSpPr>
        <p:spPr bwMode="auto">
          <a:xfrm>
            <a:off x="1295400" y="1600200"/>
            <a:ext cx="65532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ea typeface="SimSun" panose="02010600030101010101" pitchFamily="2" charset="-122"/>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ea typeface="SimSun" panose="02010600030101010101" pitchFamily="2" charset="-122"/>
              </a:defRPr>
            </a:lvl9pPr>
          </a:lstStyle>
          <a:p>
            <a:pPr eaLnBrk="1" hangingPunct="1">
              <a:buFont typeface="Arial" panose="020B0604020202020204" pitchFamily="34" charset="0"/>
              <a:buChar char="•"/>
            </a:pPr>
            <a:r>
              <a:rPr lang="en-US" altLang="en-US" sz="2800" dirty="0">
                <a:latin typeface="+mj-lt"/>
              </a:rPr>
              <a:t>1963 - First Diseased Elms Found</a:t>
            </a:r>
          </a:p>
          <a:p>
            <a:pPr eaLnBrk="1" hangingPunct="1">
              <a:buFont typeface="Arial" panose="020B0604020202020204" pitchFamily="34" charset="0"/>
              <a:buChar char="•"/>
            </a:pPr>
            <a:r>
              <a:rPr lang="en-US" altLang="en-US" sz="2800" dirty="0">
                <a:latin typeface="+mj-lt"/>
              </a:rPr>
              <a:t>1963 - 1975   Few Elm Losses</a:t>
            </a:r>
          </a:p>
          <a:p>
            <a:pPr lvl="1" eaLnBrk="1" hangingPunct="1">
              <a:buFont typeface="Arial" panose="020B0604020202020204" pitchFamily="34" charset="0"/>
              <a:buChar char="–"/>
            </a:pPr>
            <a:r>
              <a:rPr lang="en-US" altLang="en-US" dirty="0">
                <a:latin typeface="+mj-lt"/>
              </a:rPr>
              <a:t>Less than 2,000 trees</a:t>
            </a:r>
          </a:p>
          <a:p>
            <a:pPr eaLnBrk="1" hangingPunct="1">
              <a:buFont typeface="Arial" panose="020B0604020202020204" pitchFamily="34" charset="0"/>
              <a:buChar char="•"/>
            </a:pPr>
            <a:r>
              <a:rPr lang="en-US" altLang="en-US" sz="2800" dirty="0">
                <a:latin typeface="+mj-lt"/>
              </a:rPr>
              <a:t>1976 - Dutch Elm Disease Crisis </a:t>
            </a:r>
          </a:p>
          <a:p>
            <a:pPr lvl="1" eaLnBrk="1" hangingPunct="1">
              <a:buFont typeface="Arial" panose="020B0604020202020204" pitchFamily="34" charset="0"/>
              <a:buChar char="–"/>
            </a:pPr>
            <a:r>
              <a:rPr lang="en-US" altLang="en-US" dirty="0">
                <a:latin typeface="+mj-lt"/>
              </a:rPr>
              <a:t>Over 7,000 trees lost</a:t>
            </a:r>
          </a:p>
          <a:p>
            <a:pPr eaLnBrk="1" hangingPunct="1">
              <a:buFont typeface="Arial" panose="020B0604020202020204" pitchFamily="34" charset="0"/>
              <a:buChar char="•"/>
            </a:pPr>
            <a:r>
              <a:rPr lang="en-US" altLang="en-US" sz="2800" dirty="0">
                <a:latin typeface="+mj-lt"/>
              </a:rPr>
              <a:t>1977</a:t>
            </a:r>
          </a:p>
          <a:p>
            <a:pPr lvl="1" eaLnBrk="1" hangingPunct="1">
              <a:buFont typeface="Arial" panose="020B0604020202020204" pitchFamily="34" charset="0"/>
              <a:buChar char="–"/>
            </a:pPr>
            <a:r>
              <a:rPr lang="en-US" altLang="en-US" dirty="0">
                <a:latin typeface="+mj-lt"/>
              </a:rPr>
              <a:t>Losses Peak - 32,000 Trees Removed</a:t>
            </a:r>
          </a:p>
        </p:txBody>
      </p:sp>
    </p:spTree>
    <p:extLst>
      <p:ext uri="{BB962C8B-B14F-4D97-AF65-F5344CB8AC3E}">
        <p14:creationId xmlns:p14="http://schemas.microsoft.com/office/powerpoint/2010/main" val="339675755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Deciduous tree">
            <a:extLst>
              <a:ext uri="{FF2B5EF4-FFF2-40B4-BE49-F238E27FC236}">
                <a16:creationId xmlns:a16="http://schemas.microsoft.com/office/drawing/2014/main" id="{A99CA51C-1459-4343-9415-FE1B1529D8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6933" y="977900"/>
            <a:ext cx="914400" cy="914400"/>
          </a:xfrm>
          <a:prstGeom prst="rect">
            <a:avLst/>
          </a:prstGeom>
        </p:spPr>
      </p:pic>
      <p:pic>
        <p:nvPicPr>
          <p:cNvPr id="4" name="Graphic 3" descr="Deciduous tree">
            <a:extLst>
              <a:ext uri="{FF2B5EF4-FFF2-40B4-BE49-F238E27FC236}">
                <a16:creationId xmlns:a16="http://schemas.microsoft.com/office/drawing/2014/main" id="{0314B158-7315-49B1-8BC8-DE24CA815F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7365" y="977900"/>
            <a:ext cx="914400" cy="914400"/>
          </a:xfrm>
          <a:prstGeom prst="rect">
            <a:avLst/>
          </a:prstGeom>
        </p:spPr>
      </p:pic>
      <p:pic>
        <p:nvPicPr>
          <p:cNvPr id="5" name="Graphic 4" descr="Deciduous tree">
            <a:extLst>
              <a:ext uri="{FF2B5EF4-FFF2-40B4-BE49-F238E27FC236}">
                <a16:creationId xmlns:a16="http://schemas.microsoft.com/office/drawing/2014/main" id="{2AF05B38-54A0-4157-B269-49C55FCD07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7798" y="977900"/>
            <a:ext cx="914400" cy="914400"/>
          </a:xfrm>
          <a:prstGeom prst="rect">
            <a:avLst/>
          </a:prstGeom>
        </p:spPr>
      </p:pic>
      <p:pic>
        <p:nvPicPr>
          <p:cNvPr id="6" name="Graphic 5" descr="Deciduous tree">
            <a:extLst>
              <a:ext uri="{FF2B5EF4-FFF2-40B4-BE49-F238E27FC236}">
                <a16:creationId xmlns:a16="http://schemas.microsoft.com/office/drawing/2014/main" id="{DECFE655-CE7D-4478-A3CC-DB832937A2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62137" y="2446868"/>
            <a:ext cx="914400" cy="914400"/>
          </a:xfrm>
          <a:prstGeom prst="rect">
            <a:avLst/>
          </a:prstGeom>
        </p:spPr>
      </p:pic>
      <p:pic>
        <p:nvPicPr>
          <p:cNvPr id="7" name="Graphic 6" descr="Deciduous tree">
            <a:extLst>
              <a:ext uri="{FF2B5EF4-FFF2-40B4-BE49-F238E27FC236}">
                <a16:creationId xmlns:a16="http://schemas.microsoft.com/office/drawing/2014/main" id="{5E3DAC7E-5411-4A8A-B17F-5B1FFCB9C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4535" y="2472268"/>
            <a:ext cx="914400" cy="914400"/>
          </a:xfrm>
          <a:prstGeom prst="rect">
            <a:avLst/>
          </a:prstGeom>
        </p:spPr>
      </p:pic>
      <p:pic>
        <p:nvPicPr>
          <p:cNvPr id="8" name="Graphic 7" descr="Deciduous tree">
            <a:extLst>
              <a:ext uri="{FF2B5EF4-FFF2-40B4-BE49-F238E27FC236}">
                <a16:creationId xmlns:a16="http://schemas.microsoft.com/office/drawing/2014/main" id="{81D38EE1-D548-4AFB-AD18-E32D3119E1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6933" y="2472268"/>
            <a:ext cx="914400" cy="914400"/>
          </a:xfrm>
          <a:prstGeom prst="rect">
            <a:avLst/>
          </a:prstGeom>
        </p:spPr>
      </p:pic>
      <p:pic>
        <p:nvPicPr>
          <p:cNvPr id="9" name="Graphic 8" descr="Deciduous tree">
            <a:extLst>
              <a:ext uri="{FF2B5EF4-FFF2-40B4-BE49-F238E27FC236}">
                <a16:creationId xmlns:a16="http://schemas.microsoft.com/office/drawing/2014/main" id="{D36B7D9E-8C2E-4102-8F9E-4AD7FD9856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7365" y="2472268"/>
            <a:ext cx="914400" cy="914400"/>
          </a:xfrm>
          <a:prstGeom prst="rect">
            <a:avLst/>
          </a:prstGeom>
        </p:spPr>
      </p:pic>
      <p:pic>
        <p:nvPicPr>
          <p:cNvPr id="10" name="Graphic 9" descr="Deciduous tree">
            <a:extLst>
              <a:ext uri="{FF2B5EF4-FFF2-40B4-BE49-F238E27FC236}">
                <a16:creationId xmlns:a16="http://schemas.microsoft.com/office/drawing/2014/main" id="{11DAE873-796E-4559-9E3E-056ED4ACBA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7797" y="2446868"/>
            <a:ext cx="914400" cy="914400"/>
          </a:xfrm>
          <a:prstGeom prst="rect">
            <a:avLst/>
          </a:prstGeom>
        </p:spPr>
      </p:pic>
      <p:pic>
        <p:nvPicPr>
          <p:cNvPr id="11" name="Graphic 10" descr="Deciduous tree">
            <a:extLst>
              <a:ext uri="{FF2B5EF4-FFF2-40B4-BE49-F238E27FC236}">
                <a16:creationId xmlns:a16="http://schemas.microsoft.com/office/drawing/2014/main" id="{E34D4CEB-C0A4-4537-A4D0-BA6D7D0A0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4535" y="977900"/>
            <a:ext cx="914400" cy="914400"/>
          </a:xfrm>
          <a:prstGeom prst="rect">
            <a:avLst/>
          </a:prstGeom>
        </p:spPr>
      </p:pic>
      <p:pic>
        <p:nvPicPr>
          <p:cNvPr id="12" name="Graphic 11" descr="Deciduous tree">
            <a:extLst>
              <a:ext uri="{FF2B5EF4-FFF2-40B4-BE49-F238E27FC236}">
                <a16:creationId xmlns:a16="http://schemas.microsoft.com/office/drawing/2014/main" id="{5AA162B9-116D-4330-A294-E073F61EF2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2137" y="977900"/>
            <a:ext cx="914400" cy="914400"/>
          </a:xfrm>
          <a:prstGeom prst="rect">
            <a:avLst/>
          </a:prstGeom>
        </p:spPr>
      </p:pic>
    </p:spTree>
    <p:extLst>
      <p:ext uri="{BB962C8B-B14F-4D97-AF65-F5344CB8AC3E}">
        <p14:creationId xmlns:p14="http://schemas.microsoft.com/office/powerpoint/2010/main" val="3078012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Deciduous tree">
            <a:extLst>
              <a:ext uri="{FF2B5EF4-FFF2-40B4-BE49-F238E27FC236}">
                <a16:creationId xmlns:a16="http://schemas.microsoft.com/office/drawing/2014/main" id="{DECFE655-CE7D-4478-A3CC-DB832937A2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2137" y="2446868"/>
            <a:ext cx="914400" cy="914400"/>
          </a:xfrm>
          <a:prstGeom prst="rect">
            <a:avLst/>
          </a:prstGeom>
        </p:spPr>
      </p:pic>
      <p:pic>
        <p:nvPicPr>
          <p:cNvPr id="7" name="Graphic 6" descr="Deciduous tree">
            <a:extLst>
              <a:ext uri="{FF2B5EF4-FFF2-40B4-BE49-F238E27FC236}">
                <a16:creationId xmlns:a16="http://schemas.microsoft.com/office/drawing/2014/main" id="{5E3DAC7E-5411-4A8A-B17F-5B1FFCB9C6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4535" y="2472268"/>
            <a:ext cx="914400" cy="914400"/>
          </a:xfrm>
          <a:prstGeom prst="rect">
            <a:avLst/>
          </a:prstGeom>
        </p:spPr>
      </p:pic>
    </p:spTree>
    <p:extLst>
      <p:ext uri="{BB962C8B-B14F-4D97-AF65-F5344CB8AC3E}">
        <p14:creationId xmlns:p14="http://schemas.microsoft.com/office/powerpoint/2010/main" val="182132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Japanese Beetle</a:t>
            </a:r>
          </a:p>
        </p:txBody>
      </p:sp>
      <p:pic>
        <p:nvPicPr>
          <p:cNvPr id="5" name="Content Placeholder 4">
            <a:extLst>
              <a:ext uri="{FF2B5EF4-FFF2-40B4-BE49-F238E27FC236}">
                <a16:creationId xmlns:a16="http://schemas.microsoft.com/office/drawing/2014/main" id="{CD60EA22-4F56-4B47-891C-C33B2A655F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295400"/>
            <a:ext cx="6400800" cy="4267200"/>
          </a:xfrm>
        </p:spPr>
      </p:pic>
      <p:sp>
        <p:nvSpPr>
          <p:cNvPr id="6" name="TextBox 5">
            <a:extLst>
              <a:ext uri="{FF2B5EF4-FFF2-40B4-BE49-F238E27FC236}">
                <a16:creationId xmlns:a16="http://schemas.microsoft.com/office/drawing/2014/main" id="{401BCD4B-ACA9-4B0F-8F08-C786EC547635}"/>
              </a:ext>
            </a:extLst>
          </p:cNvPr>
          <p:cNvSpPr txBox="1"/>
          <p:nvPr/>
        </p:nvSpPr>
        <p:spPr>
          <a:xfrm>
            <a:off x="152400" y="5662136"/>
            <a:ext cx="9220200" cy="738664"/>
          </a:xfrm>
          <a:prstGeom prst="rect">
            <a:avLst/>
          </a:prstGeom>
          <a:noFill/>
        </p:spPr>
        <p:txBody>
          <a:bodyPr wrap="square" rtlCol="0">
            <a:spAutoFit/>
          </a:bodyPr>
          <a:lstStyle/>
          <a:p>
            <a:r>
              <a:rPr lang="en-US" sz="1800" dirty="0"/>
              <a:t>Ronald S. Kelley, Vermont Department of Forests, Parks and Recreation, Bugwood.org </a:t>
            </a:r>
          </a:p>
          <a:p>
            <a:endParaRPr lang="en-US" dirty="0"/>
          </a:p>
        </p:txBody>
      </p:sp>
    </p:spTree>
    <p:extLst>
      <p:ext uri="{BB962C8B-B14F-4D97-AF65-F5344CB8AC3E}">
        <p14:creationId xmlns:p14="http://schemas.microsoft.com/office/powerpoint/2010/main" val="2257267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Deciduous tree">
            <a:extLst>
              <a:ext uri="{FF2B5EF4-FFF2-40B4-BE49-F238E27FC236}">
                <a16:creationId xmlns:a16="http://schemas.microsoft.com/office/drawing/2014/main" id="{5E3DAC7E-5411-4A8A-B17F-5B1FFCB9C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4535" y="2472268"/>
            <a:ext cx="914400" cy="914400"/>
          </a:xfrm>
          <a:prstGeom prst="rect">
            <a:avLst/>
          </a:prstGeom>
        </p:spPr>
      </p:pic>
    </p:spTree>
    <p:extLst>
      <p:ext uri="{BB962C8B-B14F-4D97-AF65-F5344CB8AC3E}">
        <p14:creationId xmlns:p14="http://schemas.microsoft.com/office/powerpoint/2010/main" val="512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Deciduous tree">
            <a:extLst>
              <a:ext uri="{FF2B5EF4-FFF2-40B4-BE49-F238E27FC236}">
                <a16:creationId xmlns:a16="http://schemas.microsoft.com/office/drawing/2014/main" id="{5E3DAC7E-5411-4A8A-B17F-5B1FFCB9C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0" y="1447800"/>
            <a:ext cx="3242732" cy="3242732"/>
          </a:xfrm>
          <a:prstGeom prst="rect">
            <a:avLst/>
          </a:prstGeom>
        </p:spPr>
      </p:pic>
    </p:spTree>
    <p:extLst>
      <p:ext uri="{BB962C8B-B14F-4D97-AF65-F5344CB8AC3E}">
        <p14:creationId xmlns:p14="http://schemas.microsoft.com/office/powerpoint/2010/main" val="14919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Deciduous tree">
            <a:extLst>
              <a:ext uri="{FF2B5EF4-FFF2-40B4-BE49-F238E27FC236}">
                <a16:creationId xmlns:a16="http://schemas.microsoft.com/office/drawing/2014/main" id="{5E3DAC7E-5411-4A8A-B17F-5B1FFCB9C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1200" y="-304800"/>
            <a:ext cx="6553200" cy="6553200"/>
          </a:xfrm>
          <a:prstGeom prst="rect">
            <a:avLst/>
          </a:prstGeom>
        </p:spPr>
      </p:pic>
    </p:spTree>
    <p:extLst>
      <p:ext uri="{BB962C8B-B14F-4D97-AF65-F5344CB8AC3E}">
        <p14:creationId xmlns:p14="http://schemas.microsoft.com/office/powerpoint/2010/main" val="164677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Deciduous tree">
            <a:extLst>
              <a:ext uri="{FF2B5EF4-FFF2-40B4-BE49-F238E27FC236}">
                <a16:creationId xmlns:a16="http://schemas.microsoft.com/office/drawing/2014/main" id="{5E3DAC7E-5411-4A8A-B17F-5B1FFCB9C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71600"/>
            <a:ext cx="10515600" cy="10515600"/>
          </a:xfrm>
          <a:prstGeom prst="rect">
            <a:avLst/>
          </a:prstGeom>
        </p:spPr>
      </p:pic>
    </p:spTree>
    <p:extLst>
      <p:ext uri="{BB962C8B-B14F-4D97-AF65-F5344CB8AC3E}">
        <p14:creationId xmlns:p14="http://schemas.microsoft.com/office/powerpoint/2010/main" val="15854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AA9E8-E683-4E60-9873-0ED3CE345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643" y="0"/>
            <a:ext cx="4916714" cy="6883400"/>
          </a:xfrm>
          <a:prstGeom prst="rect">
            <a:avLst/>
          </a:prstGeom>
        </p:spPr>
      </p:pic>
    </p:spTree>
    <p:extLst>
      <p:ext uri="{BB962C8B-B14F-4D97-AF65-F5344CB8AC3E}">
        <p14:creationId xmlns:p14="http://schemas.microsoft.com/office/powerpoint/2010/main" val="279255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AE6101CA-9ABD-446A-AC86-3FF39827C8BB}"/>
              </a:ext>
            </a:extLst>
          </p:cNvPr>
          <p:cNvSpPr txBox="1">
            <a:spLocks noChangeArrowheads="1"/>
          </p:cNvSpPr>
          <p:nvPr/>
        </p:nvSpPr>
        <p:spPr bwMode="auto">
          <a:xfrm>
            <a:off x="457200" y="609600"/>
            <a:ext cx="82296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4400" i="0" u="none" strike="noStrike" kern="1200" cap="none" spc="0" normalizeH="0" baseline="0" noProof="0" dirty="0">
                <a:ln>
                  <a:noFill/>
                </a:ln>
                <a:solidFill>
                  <a:srgbClr val="7A0019"/>
                </a:solidFill>
                <a:effectLst/>
                <a:uLnTx/>
                <a:uFillTx/>
                <a:latin typeface="+mn-lt"/>
                <a:ea typeface="SimSun" panose="02010600030101010101" pitchFamily="2" charset="-122"/>
              </a:rPr>
              <a:t>Elm Population in Minneapolis</a:t>
            </a:r>
          </a:p>
        </p:txBody>
      </p:sp>
      <p:sp>
        <p:nvSpPr>
          <p:cNvPr id="65539" name="Text Box 2">
            <a:extLst>
              <a:ext uri="{FF2B5EF4-FFF2-40B4-BE49-F238E27FC236}">
                <a16:creationId xmlns:a16="http://schemas.microsoft.com/office/drawing/2014/main" id="{2F1E673A-8107-427E-BB5A-56A6DA39BD87}"/>
              </a:ext>
            </a:extLst>
          </p:cNvPr>
          <p:cNvSpPr txBox="1">
            <a:spLocks noChangeArrowheads="1"/>
          </p:cNvSpPr>
          <p:nvPr/>
        </p:nvSpPr>
        <p:spPr bwMode="auto">
          <a:xfrm>
            <a:off x="16668" y="1752600"/>
            <a:ext cx="9110663"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itchFamily="32" charset="0"/>
                <a:ea typeface="SimSun" charset="-122"/>
              </a:defRPr>
            </a:lvl1pPr>
            <a:lvl2pPr marL="741363" indent="-284163" eaLnBrk="0" hangingPunct="0">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itchFamily="32" charset="0"/>
                <a:ea typeface="SimSun" charset="-122"/>
              </a:defRPr>
            </a:lvl2pPr>
            <a:lvl3pPr eaLnBrk="0" hangingPunct="0">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itchFamily="32" charset="0"/>
                <a:ea typeface="SimSun" charset="-122"/>
              </a:defRPr>
            </a:lvl3pPr>
            <a:lvl4pPr eaLnBrk="0" hangingPunct="0">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itchFamily="32" charset="0"/>
                <a:ea typeface="SimSun" charset="-122"/>
              </a:defRPr>
            </a:lvl4pPr>
            <a:lvl5pPr eaLnBrk="0" hangingPunct="0">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itchFamily="32"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itchFamily="32"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itchFamily="32"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itchFamily="32"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itchFamily="32" charset="0"/>
                <a:ea typeface="SimSun" charset="-122"/>
              </a:defRPr>
            </a:lvl9pPr>
          </a:lstStyle>
          <a:p>
            <a:pPr marL="341313" marR="0" lvl="0" indent="-34131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2800" b="1" i="0" u="none" strike="noStrike" kern="1200" cap="none" spc="0" normalizeH="0" baseline="0" noProof="0" dirty="0">
                <a:ln>
                  <a:noFill/>
                </a:ln>
                <a:solidFill>
                  <a:srgbClr val="000000"/>
                </a:solidFill>
                <a:effectLst/>
                <a:uLnTx/>
                <a:uFillTx/>
                <a:latin typeface="+mj-lt"/>
                <a:ea typeface="SimSun" charset="-122"/>
              </a:rPr>
              <a:t>Pre-1963</a:t>
            </a:r>
          </a:p>
          <a:p>
            <a:pPr marL="741363" marR="0" lvl="1" indent="-28416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2800" b="0" i="0" u="none" strike="noStrike" kern="1200" cap="none" spc="0" normalizeH="0" baseline="0" noProof="0" dirty="0">
                <a:ln>
                  <a:noFill/>
                </a:ln>
                <a:solidFill>
                  <a:srgbClr val="000000"/>
                </a:solidFill>
                <a:effectLst/>
                <a:uLnTx/>
                <a:uFillTx/>
                <a:latin typeface="+mj-lt"/>
                <a:ea typeface="SimSun" charset="-122"/>
              </a:rPr>
              <a:t>Over 90% American Elm</a:t>
            </a:r>
          </a:p>
          <a:p>
            <a:pPr marL="741363" marR="0" lvl="1" indent="-28416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2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SimSun" charset="-122"/>
              </a:rPr>
              <a:t>Over 200,000 in Minneapolis Alone</a:t>
            </a:r>
          </a:p>
          <a:p>
            <a:pPr marL="341313" marR="0" lvl="0" indent="-34131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2800" b="1" i="0" u="none" strike="noStrike" kern="1200" cap="none" spc="0" normalizeH="0" baseline="0" noProof="0" dirty="0">
                <a:ln>
                  <a:noFill/>
                </a:ln>
                <a:solidFill>
                  <a:srgbClr val="000000"/>
                </a:solidFill>
                <a:effectLst/>
                <a:uLnTx/>
                <a:uFillTx/>
                <a:latin typeface="+mj-lt"/>
                <a:ea typeface="SimSun" charset="-122"/>
              </a:rPr>
              <a:t>Currently</a:t>
            </a:r>
          </a:p>
          <a:p>
            <a:pPr marL="741363" marR="0" lvl="1" indent="-28416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2800" b="0" i="0" u="none" strike="noStrike" kern="1200" cap="none" spc="0" normalizeH="0" baseline="0" noProof="0" dirty="0">
                <a:ln>
                  <a:noFill/>
                </a:ln>
                <a:solidFill>
                  <a:srgbClr val="000000"/>
                </a:solidFill>
                <a:effectLst/>
                <a:uLnTx/>
                <a:uFillTx/>
                <a:latin typeface="+mj-lt"/>
                <a:ea typeface="SimSun" charset="-122"/>
              </a:rPr>
              <a:t>About 20,000 elms growing in Minneapolis</a:t>
            </a:r>
          </a:p>
          <a:p>
            <a:pPr marL="741363" marR="0" lvl="1" indent="-28416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2800" b="0" i="0" u="none" strike="noStrike" kern="1200" cap="none" spc="0" normalizeH="0" baseline="0" noProof="0" dirty="0">
                <a:ln>
                  <a:noFill/>
                </a:ln>
                <a:solidFill>
                  <a:srgbClr val="000000"/>
                </a:solidFill>
                <a:effectLst/>
                <a:uLnTx/>
                <a:uFillTx/>
                <a:latin typeface="+mj-lt"/>
                <a:ea typeface="SimSun" charset="-122"/>
              </a:rPr>
              <a:t>Most are “disease-resistant” replacements</a:t>
            </a:r>
          </a:p>
          <a:p>
            <a:pPr marL="741363" marR="0" lvl="1" indent="-28416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2800" b="0" i="0" u="none" strike="noStrike" kern="1200" cap="none" spc="0" normalizeH="0" baseline="0" noProof="0" dirty="0">
                <a:ln>
                  <a:noFill/>
                </a:ln>
                <a:solidFill>
                  <a:srgbClr val="000000"/>
                </a:solidFill>
                <a:effectLst/>
                <a:uLnTx/>
                <a:uFillTx/>
                <a:latin typeface="+mj-lt"/>
                <a:ea typeface="SimSun" charset="-122"/>
              </a:rPr>
              <a:t>and one Elmer…</a:t>
            </a:r>
          </a:p>
          <a:p>
            <a:pPr marL="341313" marR="0" lvl="0" indent="-341313" algn="l" defTabSz="914400" rtl="0" eaLnBrk="1" fontAlgn="base" latinLnBrk="0" hangingPunct="1">
              <a:lnSpc>
                <a:spcPct val="100000"/>
              </a:lnSpc>
              <a:spcBef>
                <a:spcPts val="700"/>
              </a:spcBef>
              <a:spcAft>
                <a:spcPct val="0"/>
              </a:spcAft>
              <a:buClr>
                <a:srgbClr val="000000"/>
              </a:buClr>
              <a:buSzPct val="100000"/>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altLang="en-US" sz="2800" b="0" i="0" u="none" strike="noStrike" kern="1200" cap="none" spc="0" normalizeH="0" baseline="0" noProof="0" dirty="0">
              <a:ln>
                <a:noFill/>
              </a:ln>
              <a:solidFill>
                <a:srgbClr val="000000"/>
              </a:solidFill>
              <a:effectLst/>
              <a:uLnTx/>
              <a:uFillTx/>
              <a:latin typeface="Calibri" pitchFamily="32" charset="0"/>
              <a:ea typeface="SimSun" charset="-122"/>
            </a:endParaRPr>
          </a:p>
        </p:txBody>
      </p:sp>
    </p:spTree>
    <p:extLst>
      <p:ext uri="{BB962C8B-B14F-4D97-AF65-F5344CB8AC3E}">
        <p14:creationId xmlns:p14="http://schemas.microsoft.com/office/powerpoint/2010/main" val="12954187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12275A7-7C03-417F-B1EC-0B7ED9997468}"/>
              </a:ext>
            </a:extLst>
          </p:cNvPr>
          <p:cNvSpPr txBox="1"/>
          <p:nvPr/>
        </p:nvSpPr>
        <p:spPr>
          <a:xfrm>
            <a:off x="1" y="1447800"/>
            <a:ext cx="9143999" cy="28623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7A0019"/>
                </a:solidFill>
                <a:effectLst/>
                <a:uLnTx/>
                <a:uFillTx/>
                <a:latin typeface="Arial" panose="020B0604020202020204" pitchFamily="34" charset="0"/>
                <a:ea typeface="MS PGothic" panose="020B0600070205080204" pitchFamily="34" charset="-128"/>
              </a:rPr>
              <a:t>200,000 Trees Planted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7A0019"/>
                </a:solidFill>
                <a:effectLst/>
                <a:uLnTx/>
                <a:uFillTx/>
                <a:latin typeface="Arial" panose="020B0604020202020204" pitchFamily="34" charset="0"/>
                <a:ea typeface="MS PGothic" panose="020B0600070205080204" pitchFamily="34" charset="-128"/>
              </a:rPr>
              <a:t>in Response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7A0019"/>
                </a:solidFill>
                <a:effectLst/>
                <a:uLnTx/>
                <a:uFillTx/>
                <a:latin typeface="Arial" panose="020B0604020202020204" pitchFamily="34" charset="0"/>
                <a:ea typeface="MS PGothic" panose="020B0600070205080204" pitchFamily="34" charset="-128"/>
              </a:rPr>
              <a:t>Dutch Elm Disease</a:t>
            </a:r>
          </a:p>
        </p:txBody>
      </p:sp>
    </p:spTree>
    <p:extLst>
      <p:ext uri="{BB962C8B-B14F-4D97-AF65-F5344CB8AC3E}">
        <p14:creationId xmlns:p14="http://schemas.microsoft.com/office/powerpoint/2010/main" val="1684739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0DA52-3D1B-4175-B378-3F9A028BF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57" y="2008471"/>
            <a:ext cx="4267200" cy="2841057"/>
          </a:xfrm>
          <a:prstGeom prst="rect">
            <a:avLst/>
          </a:prstGeom>
        </p:spPr>
      </p:pic>
      <p:sp>
        <p:nvSpPr>
          <p:cNvPr id="5" name="Speech Bubble: Rectangle 4">
            <a:extLst>
              <a:ext uri="{FF2B5EF4-FFF2-40B4-BE49-F238E27FC236}">
                <a16:creationId xmlns:a16="http://schemas.microsoft.com/office/drawing/2014/main" id="{B1077B85-A10E-4876-BE71-516F79C8D956}"/>
              </a:ext>
            </a:extLst>
          </p:cNvPr>
          <p:cNvSpPr/>
          <p:nvPr/>
        </p:nvSpPr>
        <p:spPr bwMode="auto">
          <a:xfrm>
            <a:off x="5257800" y="609600"/>
            <a:ext cx="3581400" cy="1470025"/>
          </a:xfrm>
          <a:prstGeom prst="wedgeRectCallout">
            <a:avLst>
              <a:gd name="adj1" fmla="val -85271"/>
              <a:gd name="adj2" fmla="val 120260"/>
            </a:avLst>
          </a:prstGeom>
          <a:solidFill>
            <a:schemeClr val="bg1">
              <a:lumMod val="10000"/>
              <a:lumOff val="9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Arial"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0B3D93FE-2720-46AA-B08B-DD6905F61D70}"/>
              </a:ext>
            </a:extLst>
          </p:cNvPr>
          <p:cNvSpPr txBox="1"/>
          <p:nvPr/>
        </p:nvSpPr>
        <p:spPr>
          <a:xfrm>
            <a:off x="5715000" y="1066800"/>
            <a:ext cx="29718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S PGothic" panose="020B0600070205080204" pitchFamily="34" charset="-128"/>
              </a:rPr>
              <a:t>Nice job everyone!!</a:t>
            </a:r>
          </a:p>
        </p:txBody>
      </p:sp>
    </p:spTree>
    <p:extLst>
      <p:ext uri="{BB962C8B-B14F-4D97-AF65-F5344CB8AC3E}">
        <p14:creationId xmlns:p14="http://schemas.microsoft.com/office/powerpoint/2010/main" val="94524308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F433-56F3-4374-9D33-44BF09884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
            <a:ext cx="5105400" cy="6824303"/>
          </a:xfrm>
          <a:prstGeom prst="rect">
            <a:avLst/>
          </a:prstGeom>
        </p:spPr>
      </p:pic>
    </p:spTree>
    <p:extLst>
      <p:ext uri="{BB962C8B-B14F-4D97-AF65-F5344CB8AC3E}">
        <p14:creationId xmlns:p14="http://schemas.microsoft.com/office/powerpoint/2010/main" val="526407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BE117-DA88-438F-8242-90CB6C6A66CF}"/>
              </a:ext>
            </a:extLst>
          </p:cNvPr>
          <p:cNvSpPr>
            <a:spLocks noGrp="1"/>
          </p:cNvSpPr>
          <p:nvPr>
            <p:ph idx="1"/>
          </p:nvPr>
        </p:nvSpPr>
        <p:spPr>
          <a:xfrm>
            <a:off x="3352799" y="228600"/>
            <a:ext cx="5782733" cy="5791200"/>
          </a:xfrm>
        </p:spPr>
        <p:txBody>
          <a:bodyPr/>
          <a:lstStyle/>
          <a:p>
            <a:pPr marL="0" indent="0" algn="ctr">
              <a:buNone/>
            </a:pPr>
            <a:r>
              <a:rPr lang="en-US" sz="4400" dirty="0">
                <a:solidFill>
                  <a:srgbClr val="7A0019"/>
                </a:solidFill>
              </a:rPr>
              <a:t>Pest Impacts</a:t>
            </a:r>
          </a:p>
          <a:p>
            <a:pPr marL="0" indent="0">
              <a:buNone/>
            </a:pPr>
            <a:r>
              <a:rPr lang="en-US" dirty="0"/>
              <a:t>EAB</a:t>
            </a:r>
          </a:p>
          <a:p>
            <a:r>
              <a:rPr lang="en-US" dirty="0"/>
              <a:t>22% Canopy Loss</a:t>
            </a:r>
          </a:p>
          <a:p>
            <a:r>
              <a:rPr lang="en-US" dirty="0"/>
              <a:t>$148M Structural Value Loss</a:t>
            </a:r>
          </a:p>
          <a:p>
            <a:pPr marL="0" indent="0">
              <a:buNone/>
            </a:pPr>
            <a:endParaRPr lang="en-US" dirty="0"/>
          </a:p>
          <a:p>
            <a:pPr marL="0" indent="0">
              <a:buNone/>
            </a:pPr>
            <a:r>
              <a:rPr lang="en-US" dirty="0"/>
              <a:t>ALB</a:t>
            </a:r>
          </a:p>
          <a:p>
            <a:r>
              <a:rPr lang="en-US" dirty="0"/>
              <a:t>68% Canopy Loss</a:t>
            </a:r>
          </a:p>
          <a:p>
            <a:r>
              <a:rPr lang="en-US" dirty="0"/>
              <a:t>$487M Structural Value Loss </a:t>
            </a:r>
          </a:p>
        </p:txBody>
      </p:sp>
      <p:pic>
        <p:nvPicPr>
          <p:cNvPr id="4" name="Picture 3">
            <a:extLst>
              <a:ext uri="{FF2B5EF4-FFF2-40B4-BE49-F238E27FC236}">
                <a16:creationId xmlns:a16="http://schemas.microsoft.com/office/drawing/2014/main" id="{D480EB1E-30EB-44B5-A8E7-E2CECA2D9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38022"/>
            <a:ext cx="2971800" cy="3972355"/>
          </a:xfrm>
          <a:prstGeom prst="rect">
            <a:avLst/>
          </a:prstGeom>
        </p:spPr>
      </p:pic>
    </p:spTree>
    <p:extLst>
      <p:ext uri="{BB962C8B-B14F-4D97-AF65-F5344CB8AC3E}">
        <p14:creationId xmlns:p14="http://schemas.microsoft.com/office/powerpoint/2010/main" val="141005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Japanese Beetle</a:t>
            </a:r>
          </a:p>
        </p:txBody>
      </p:sp>
      <p:sp>
        <p:nvSpPr>
          <p:cNvPr id="6" name="TextBox 5">
            <a:extLst>
              <a:ext uri="{FF2B5EF4-FFF2-40B4-BE49-F238E27FC236}">
                <a16:creationId xmlns:a16="http://schemas.microsoft.com/office/drawing/2014/main" id="{401BCD4B-ACA9-4B0F-8F08-C786EC547635}"/>
              </a:ext>
            </a:extLst>
          </p:cNvPr>
          <p:cNvSpPr txBox="1"/>
          <p:nvPr/>
        </p:nvSpPr>
        <p:spPr>
          <a:xfrm>
            <a:off x="0" y="5738336"/>
            <a:ext cx="9220200" cy="738664"/>
          </a:xfrm>
          <a:prstGeom prst="rect">
            <a:avLst/>
          </a:prstGeom>
          <a:noFill/>
        </p:spPr>
        <p:txBody>
          <a:bodyPr wrap="square" rtlCol="0">
            <a:spAutoFit/>
          </a:bodyPr>
          <a:lstStyle/>
          <a:p>
            <a:r>
              <a:rPr lang="en-US" sz="1800" dirty="0"/>
              <a:t>USDA Agricultural Research Service , USDA Agricultural Research Service, Bugwood.org </a:t>
            </a:r>
          </a:p>
          <a:p>
            <a:endParaRPr lang="en-US" dirty="0"/>
          </a:p>
        </p:txBody>
      </p:sp>
      <p:pic>
        <p:nvPicPr>
          <p:cNvPr id="8" name="Picture 7">
            <a:extLst>
              <a:ext uri="{FF2B5EF4-FFF2-40B4-BE49-F238E27FC236}">
                <a16:creationId xmlns:a16="http://schemas.microsoft.com/office/drawing/2014/main" id="{171E7894-50C5-4D81-9F6C-01CF1EEC9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363980"/>
            <a:ext cx="6629400" cy="4419600"/>
          </a:xfrm>
          <a:prstGeom prst="rect">
            <a:avLst/>
          </a:prstGeom>
        </p:spPr>
      </p:pic>
    </p:spTree>
    <p:extLst>
      <p:ext uri="{BB962C8B-B14F-4D97-AF65-F5344CB8AC3E}">
        <p14:creationId xmlns:p14="http://schemas.microsoft.com/office/powerpoint/2010/main" val="2073761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Emerald Ash Borer (EAB)</a:t>
            </a:r>
          </a:p>
        </p:txBody>
      </p:sp>
      <p:pic>
        <p:nvPicPr>
          <p:cNvPr id="4" name="Content Placeholder 4">
            <a:extLst>
              <a:ext uri="{FF2B5EF4-FFF2-40B4-BE49-F238E27FC236}">
                <a16:creationId xmlns:a16="http://schemas.microsoft.com/office/drawing/2014/main" id="{90B4CBCF-8BB3-4AB0-AB68-C5AEEFA38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16831" y="1258887"/>
            <a:ext cx="6510338" cy="434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id="{BD846038-4A14-4AF4-84AF-D6D4CEA7B7F6}"/>
              </a:ext>
            </a:extLst>
          </p:cNvPr>
          <p:cNvSpPr>
            <a:spLocks noChangeArrowheads="1"/>
          </p:cNvSpPr>
          <p:nvPr/>
        </p:nvSpPr>
        <p:spPr bwMode="auto">
          <a:xfrm>
            <a:off x="1676400" y="5638800"/>
            <a:ext cx="6510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chemeClr val="tx1"/>
                </a:solidFill>
                <a:effectLst/>
                <a:uLnTx/>
                <a:uFillTx/>
                <a:latin typeface="Arial"/>
                <a:ea typeface="SimSun" panose="02010600030101010101" pitchFamily="2" charset="-122"/>
                <a:cs typeface="Arial" panose="020B0604020202020204" pitchFamily="34" charset="0"/>
              </a:rPr>
              <a:t>Photo: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SimSun" panose="02010600030101010101" pitchFamily="2" charset="-122"/>
              </a:rPr>
              <a:t>David Cappaert, Michigan State University, Bugwood.org</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rPr>
              <a:t>.</a:t>
            </a:r>
            <a:endParaRPr kumimoji="0" lang="en-US" altLang="en-US" sz="20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55127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32396A02-9D22-40B0-987A-551DBB14C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4" y="-152400"/>
            <a:ext cx="9148763" cy="649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a:extLst>
              <a:ext uri="{FF2B5EF4-FFF2-40B4-BE49-F238E27FC236}">
                <a16:creationId xmlns:a16="http://schemas.microsoft.com/office/drawing/2014/main" id="{1C74ACBA-13D6-483A-8D25-A3FBA5FB24D4}"/>
              </a:ext>
            </a:extLst>
          </p:cNvPr>
          <p:cNvSpPr>
            <a:spLocks noChangeArrowheads="1"/>
          </p:cNvSpPr>
          <p:nvPr/>
        </p:nvSpPr>
        <p:spPr bwMode="auto">
          <a:xfrm>
            <a:off x="0" y="64008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rPr>
              <a:t>Photo: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rPr>
              <a:t>Pennsylvania Department of Conservation and Natural Resources – Forestry Archive</a:t>
            </a: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393519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8298BC10-591C-40F4-83B4-A96D41E3FCB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754" y="990600"/>
            <a:ext cx="9125246" cy="4633913"/>
          </a:xfrm>
        </p:spPr>
      </p:pic>
      <p:sp>
        <p:nvSpPr>
          <p:cNvPr id="7" name="Rectangle 2">
            <a:extLst>
              <a:ext uri="{FF2B5EF4-FFF2-40B4-BE49-F238E27FC236}">
                <a16:creationId xmlns:a16="http://schemas.microsoft.com/office/drawing/2014/main" id="{F0DF084D-8128-45F2-80FE-AB5ADBEAA3F0}"/>
              </a:ext>
            </a:extLst>
          </p:cNvPr>
          <p:cNvSpPr>
            <a:spLocks noChangeArrowheads="1"/>
          </p:cNvSpPr>
          <p:nvPr/>
        </p:nvSpPr>
        <p:spPr bwMode="auto">
          <a:xfrm>
            <a:off x="268288" y="6400801"/>
            <a:ext cx="72755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David Cappaert, Michigan State University, Bugwood.org</a:t>
            </a:r>
          </a:p>
        </p:txBody>
      </p:sp>
    </p:spTree>
    <p:extLst>
      <p:ext uri="{BB962C8B-B14F-4D97-AF65-F5344CB8AC3E}">
        <p14:creationId xmlns:p14="http://schemas.microsoft.com/office/powerpoint/2010/main" val="1832071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4655"/>
            <a:ext cx="10367166" cy="6934200"/>
          </a:xfrm>
          <a:prstGeom prst="rect">
            <a:avLst/>
          </a:prstGeom>
        </p:spPr>
      </p:pic>
      <p:sp>
        <p:nvSpPr>
          <p:cNvPr id="3" name="Rectangle 2">
            <a:extLst>
              <a:ext uri="{FF2B5EF4-FFF2-40B4-BE49-F238E27FC236}">
                <a16:creationId xmlns:a16="http://schemas.microsoft.com/office/drawing/2014/main" id="{AD991935-D0ED-4391-B5ED-0F5B3123D7F9}"/>
              </a:ext>
            </a:extLst>
          </p:cNvPr>
          <p:cNvSpPr>
            <a:spLocks noChangeArrowheads="1"/>
          </p:cNvSpPr>
          <p:nvPr/>
        </p:nvSpPr>
        <p:spPr bwMode="auto">
          <a:xfrm>
            <a:off x="268288" y="6400800"/>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Dan Herms – The Ohio State University</a:t>
            </a:r>
          </a:p>
        </p:txBody>
      </p:sp>
    </p:spTree>
    <p:extLst>
      <p:ext uri="{BB962C8B-B14F-4D97-AF65-F5344CB8AC3E}">
        <p14:creationId xmlns:p14="http://schemas.microsoft.com/office/powerpoint/2010/main" val="2213858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45" y="-59871"/>
            <a:ext cx="9578089" cy="6934200"/>
          </a:xfrm>
          <a:prstGeom prst="rect">
            <a:avLst/>
          </a:prstGeom>
        </p:spPr>
      </p:pic>
      <p:sp>
        <p:nvSpPr>
          <p:cNvPr id="3" name="Rectangle 2">
            <a:extLst>
              <a:ext uri="{FF2B5EF4-FFF2-40B4-BE49-F238E27FC236}">
                <a16:creationId xmlns:a16="http://schemas.microsoft.com/office/drawing/2014/main" id="{7A54C8F5-7C0A-4780-AC82-B8DF24EE647E}"/>
              </a:ext>
            </a:extLst>
          </p:cNvPr>
          <p:cNvSpPr>
            <a:spLocks noChangeArrowheads="1"/>
          </p:cNvSpPr>
          <p:nvPr/>
        </p:nvSpPr>
        <p:spPr bwMode="auto">
          <a:xfrm>
            <a:off x="268288" y="6400800"/>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Dan Herms – The Ohio State University</a:t>
            </a:r>
          </a:p>
        </p:txBody>
      </p:sp>
    </p:spTree>
    <p:extLst>
      <p:ext uri="{BB962C8B-B14F-4D97-AF65-F5344CB8AC3E}">
        <p14:creationId xmlns:p14="http://schemas.microsoft.com/office/powerpoint/2010/main" val="3499493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91600" cy="1143000"/>
          </a:xfrm>
        </p:spPr>
        <p:txBody>
          <a:bodyPr/>
          <a:lstStyle/>
          <a:p>
            <a:r>
              <a:rPr lang="en-US" dirty="0"/>
              <a:t>EAB Preparation in Minneapolis</a:t>
            </a:r>
            <a:br>
              <a:rPr lang="en-US" dirty="0"/>
            </a:br>
            <a:r>
              <a:rPr lang="en-US" dirty="0"/>
              <a:t>2014-2021</a:t>
            </a:r>
          </a:p>
        </p:txBody>
      </p:sp>
      <p:sp>
        <p:nvSpPr>
          <p:cNvPr id="3" name="Content Placeholder 2"/>
          <p:cNvSpPr>
            <a:spLocks noGrp="1"/>
          </p:cNvSpPr>
          <p:nvPr>
            <p:ph idx="1"/>
          </p:nvPr>
        </p:nvSpPr>
        <p:spPr>
          <a:xfrm>
            <a:off x="685800" y="1828800"/>
            <a:ext cx="7772400" cy="4267200"/>
          </a:xfrm>
        </p:spPr>
        <p:txBody>
          <a:bodyPr/>
          <a:lstStyle/>
          <a:p>
            <a:r>
              <a:rPr lang="en-US" dirty="0"/>
              <a:t>All public ash trees will be removed and replaced</a:t>
            </a:r>
          </a:p>
          <a:p>
            <a:pPr lvl="1"/>
            <a:r>
              <a:rPr lang="en-US" dirty="0"/>
              <a:t>30,000 in public boulevards</a:t>
            </a:r>
          </a:p>
          <a:p>
            <a:pPr lvl="1"/>
            <a:r>
              <a:rPr lang="en-US" dirty="0"/>
              <a:t>10,000 in public parks</a:t>
            </a:r>
          </a:p>
          <a:p>
            <a:r>
              <a:rPr lang="en-US" dirty="0"/>
              <a:t>Ash trees will be replaced with a diverse mix of new species</a:t>
            </a:r>
          </a:p>
          <a:p>
            <a:r>
              <a:rPr lang="en-US" dirty="0"/>
              <a:t>Including disease-resistant elms…</a:t>
            </a:r>
          </a:p>
          <a:p>
            <a:endParaRPr lang="en-US" dirty="0"/>
          </a:p>
          <a:p>
            <a:endParaRPr lang="en-US" dirty="0"/>
          </a:p>
        </p:txBody>
      </p:sp>
    </p:spTree>
    <p:extLst>
      <p:ext uri="{BB962C8B-B14F-4D97-AF65-F5344CB8AC3E}">
        <p14:creationId xmlns:p14="http://schemas.microsoft.com/office/powerpoint/2010/main" val="2344595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282" y="0"/>
            <a:ext cx="46467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TextBox 2">
            <a:extLst>
              <a:ext uri="{FF2B5EF4-FFF2-40B4-BE49-F238E27FC236}">
                <a16:creationId xmlns:a16="http://schemas.microsoft.com/office/drawing/2014/main" id="{E16B7ACD-E20D-4B86-9833-C1F723002767}"/>
              </a:ext>
            </a:extLst>
          </p:cNvPr>
          <p:cNvSpPr txBox="1"/>
          <p:nvPr/>
        </p:nvSpPr>
        <p:spPr>
          <a:xfrm>
            <a:off x="7010400" y="6027003"/>
            <a:ext cx="1905000" cy="830997"/>
          </a:xfrm>
          <a:prstGeom prst="rect">
            <a:avLst/>
          </a:prstGeom>
          <a:noFill/>
        </p:spPr>
        <p:txBody>
          <a:bodyPr wrap="square" rtlCol="0">
            <a:spAutoFit/>
          </a:bodyPr>
          <a:lstStyle/>
          <a:p>
            <a:r>
              <a:rPr lang="en-US" dirty="0"/>
              <a:t>Photo© Tom </a:t>
            </a:r>
            <a:r>
              <a:rPr lang="en-US" dirty="0" err="1"/>
              <a:t>Zetterstrom</a:t>
            </a:r>
            <a:endParaRPr lang="en-US" dirty="0"/>
          </a:p>
        </p:txBody>
      </p:sp>
    </p:spTree>
    <p:extLst>
      <p:ext uri="{BB962C8B-B14F-4D97-AF65-F5344CB8AC3E}">
        <p14:creationId xmlns:p14="http://schemas.microsoft.com/office/powerpoint/2010/main" val="39786619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76200"/>
            <a:ext cx="8878710" cy="5943600"/>
          </a:xfrm>
          <a:prstGeom prst="rect">
            <a:avLst/>
          </a:prstGeom>
        </p:spPr>
      </p:pic>
    </p:spTree>
    <p:extLst>
      <p:ext uri="{BB962C8B-B14F-4D97-AF65-F5344CB8AC3E}">
        <p14:creationId xmlns:p14="http://schemas.microsoft.com/office/powerpoint/2010/main" val="313590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8763000" cy="5866140"/>
          </a:xfrm>
          <a:prstGeom prst="rect">
            <a:avLst/>
          </a:prstGeom>
        </p:spPr>
      </p:pic>
    </p:spTree>
    <p:extLst>
      <p:ext uri="{BB962C8B-B14F-4D97-AF65-F5344CB8AC3E}">
        <p14:creationId xmlns:p14="http://schemas.microsoft.com/office/powerpoint/2010/main" val="2708404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679383" cy="56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TextBox 2">
            <a:extLst>
              <a:ext uri="{FF2B5EF4-FFF2-40B4-BE49-F238E27FC236}">
                <a16:creationId xmlns:a16="http://schemas.microsoft.com/office/drawing/2014/main" id="{34CBAC79-E59B-4237-9297-4894732C16A5}"/>
              </a:ext>
            </a:extLst>
          </p:cNvPr>
          <p:cNvSpPr txBox="1"/>
          <p:nvPr/>
        </p:nvSpPr>
        <p:spPr>
          <a:xfrm>
            <a:off x="7391400" y="6027003"/>
            <a:ext cx="1905000" cy="830997"/>
          </a:xfrm>
          <a:prstGeom prst="rect">
            <a:avLst/>
          </a:prstGeom>
          <a:noFill/>
        </p:spPr>
        <p:txBody>
          <a:bodyPr wrap="square" rtlCol="0">
            <a:spAutoFit/>
          </a:bodyPr>
          <a:lstStyle/>
          <a:p>
            <a:r>
              <a:rPr lang="en-US" dirty="0"/>
              <a:t>Photo© Tom </a:t>
            </a:r>
            <a:r>
              <a:rPr lang="en-US" dirty="0" err="1"/>
              <a:t>Zetterstrom</a:t>
            </a:r>
            <a:endParaRPr lang="en-US" dirty="0"/>
          </a:p>
        </p:txBody>
      </p:sp>
    </p:spTree>
    <p:extLst>
      <p:ext uri="{BB962C8B-B14F-4D97-AF65-F5344CB8AC3E}">
        <p14:creationId xmlns:p14="http://schemas.microsoft.com/office/powerpoint/2010/main" val="32945858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 Oak Blight</a:t>
            </a:r>
          </a:p>
        </p:txBody>
      </p:sp>
      <p:sp>
        <p:nvSpPr>
          <p:cNvPr id="11" name="TextBox 10">
            <a:extLst>
              <a:ext uri="{FF2B5EF4-FFF2-40B4-BE49-F238E27FC236}">
                <a16:creationId xmlns:a16="http://schemas.microsoft.com/office/drawing/2014/main" id="{AAA901CF-F3F3-4249-968B-7762D747C30B}"/>
              </a:ext>
            </a:extLst>
          </p:cNvPr>
          <p:cNvSpPr txBox="1"/>
          <p:nvPr/>
        </p:nvSpPr>
        <p:spPr>
          <a:xfrm>
            <a:off x="4648200" y="5510949"/>
            <a:ext cx="4362450" cy="1309005"/>
          </a:xfrm>
          <a:prstGeom prst="rect">
            <a:avLst/>
          </a:prstGeom>
          <a:noFill/>
        </p:spPr>
        <p:txBody>
          <a:bodyPr wrap="square" rtlCol="0">
            <a:spAutoFit/>
          </a:bodyPr>
          <a:lstStyle/>
          <a:p>
            <a:pPr algn="ctr"/>
            <a:r>
              <a:rPr lang="en-US" sz="1800" dirty="0"/>
              <a:t>Steven Katovich, USDA Forest Service, Bugwood.org </a:t>
            </a:r>
          </a:p>
          <a:p>
            <a:endParaRPr lang="en-US" sz="1800" dirty="0"/>
          </a:p>
          <a:p>
            <a:endParaRPr lang="en-US" dirty="0"/>
          </a:p>
        </p:txBody>
      </p:sp>
      <p:pic>
        <p:nvPicPr>
          <p:cNvPr id="8" name="Picture 7">
            <a:extLst>
              <a:ext uri="{FF2B5EF4-FFF2-40B4-BE49-F238E27FC236}">
                <a16:creationId xmlns:a16="http://schemas.microsoft.com/office/drawing/2014/main" id="{8F59C46B-1144-4F23-A1C5-EBB8C8738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825" y="1371600"/>
            <a:ext cx="2743200" cy="4114800"/>
          </a:xfrm>
          <a:prstGeom prst="rect">
            <a:avLst/>
          </a:prstGeom>
        </p:spPr>
      </p:pic>
      <p:pic>
        <p:nvPicPr>
          <p:cNvPr id="12" name="Picture 11">
            <a:extLst>
              <a:ext uri="{FF2B5EF4-FFF2-40B4-BE49-F238E27FC236}">
                <a16:creationId xmlns:a16="http://schemas.microsoft.com/office/drawing/2014/main" id="{8D698693-7771-4DE9-847C-07B8225FF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75" y="1358791"/>
            <a:ext cx="3448050" cy="4593864"/>
          </a:xfrm>
          <a:prstGeom prst="rect">
            <a:avLst/>
          </a:prstGeom>
        </p:spPr>
      </p:pic>
    </p:spTree>
    <p:extLst>
      <p:ext uri="{BB962C8B-B14F-4D97-AF65-F5344CB8AC3E}">
        <p14:creationId xmlns:p14="http://schemas.microsoft.com/office/powerpoint/2010/main" val="2733779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597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TextBox 2">
            <a:extLst>
              <a:ext uri="{FF2B5EF4-FFF2-40B4-BE49-F238E27FC236}">
                <a16:creationId xmlns:a16="http://schemas.microsoft.com/office/drawing/2014/main" id="{C51068BF-2467-496A-A5A1-7092042193CA}"/>
              </a:ext>
            </a:extLst>
          </p:cNvPr>
          <p:cNvSpPr txBox="1"/>
          <p:nvPr/>
        </p:nvSpPr>
        <p:spPr>
          <a:xfrm>
            <a:off x="7010400" y="6019800"/>
            <a:ext cx="1905000" cy="830997"/>
          </a:xfrm>
          <a:prstGeom prst="rect">
            <a:avLst/>
          </a:prstGeom>
          <a:noFill/>
        </p:spPr>
        <p:txBody>
          <a:bodyPr wrap="square" rtlCol="0">
            <a:spAutoFit/>
          </a:bodyPr>
          <a:lstStyle/>
          <a:p>
            <a:r>
              <a:rPr lang="en-US" dirty="0"/>
              <a:t>Photo: Tom </a:t>
            </a:r>
            <a:r>
              <a:rPr lang="en-US" dirty="0" err="1"/>
              <a:t>Zetterstrom</a:t>
            </a:r>
            <a:endParaRPr lang="en-US" dirty="0"/>
          </a:p>
        </p:txBody>
      </p:sp>
    </p:spTree>
    <p:extLst>
      <p:ext uri="{BB962C8B-B14F-4D97-AF65-F5344CB8AC3E}">
        <p14:creationId xmlns:p14="http://schemas.microsoft.com/office/powerpoint/2010/main" val="370750705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597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TextBox 2">
            <a:extLst>
              <a:ext uri="{FF2B5EF4-FFF2-40B4-BE49-F238E27FC236}">
                <a16:creationId xmlns:a16="http://schemas.microsoft.com/office/drawing/2014/main" id="{B7BE7BAA-1777-4188-823E-B09C5CAB6054}"/>
              </a:ext>
            </a:extLst>
          </p:cNvPr>
          <p:cNvSpPr txBox="1"/>
          <p:nvPr/>
        </p:nvSpPr>
        <p:spPr>
          <a:xfrm>
            <a:off x="7010400" y="6027003"/>
            <a:ext cx="1905000" cy="830997"/>
          </a:xfrm>
          <a:prstGeom prst="rect">
            <a:avLst/>
          </a:prstGeom>
          <a:noFill/>
        </p:spPr>
        <p:txBody>
          <a:bodyPr wrap="square" rtlCol="0">
            <a:spAutoFit/>
          </a:bodyPr>
          <a:lstStyle/>
          <a:p>
            <a:r>
              <a:rPr lang="en-US" dirty="0"/>
              <a:t>Photo© Tom </a:t>
            </a:r>
            <a:r>
              <a:rPr lang="en-US" dirty="0" err="1"/>
              <a:t>Zetterstrom</a:t>
            </a:r>
            <a:endParaRPr lang="en-US" dirty="0"/>
          </a:p>
        </p:txBody>
      </p:sp>
    </p:spTree>
    <p:extLst>
      <p:ext uri="{BB962C8B-B14F-4D97-AF65-F5344CB8AC3E}">
        <p14:creationId xmlns:p14="http://schemas.microsoft.com/office/powerpoint/2010/main" val="229366307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597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TextBox 2">
            <a:extLst>
              <a:ext uri="{FF2B5EF4-FFF2-40B4-BE49-F238E27FC236}">
                <a16:creationId xmlns:a16="http://schemas.microsoft.com/office/drawing/2014/main" id="{866B6E02-5B9D-4D58-930D-FEF84482D19A}"/>
              </a:ext>
            </a:extLst>
          </p:cNvPr>
          <p:cNvSpPr txBox="1"/>
          <p:nvPr/>
        </p:nvSpPr>
        <p:spPr>
          <a:xfrm>
            <a:off x="7010400" y="6027003"/>
            <a:ext cx="1905000" cy="830997"/>
          </a:xfrm>
          <a:prstGeom prst="rect">
            <a:avLst/>
          </a:prstGeom>
          <a:noFill/>
        </p:spPr>
        <p:txBody>
          <a:bodyPr wrap="square" rtlCol="0">
            <a:spAutoFit/>
          </a:bodyPr>
          <a:lstStyle/>
          <a:p>
            <a:r>
              <a:rPr lang="en-US" dirty="0"/>
              <a:t>Photo© Tom </a:t>
            </a:r>
            <a:r>
              <a:rPr lang="en-US" dirty="0" err="1"/>
              <a:t>Zetterstrom</a:t>
            </a:r>
            <a:endParaRPr lang="en-US" dirty="0"/>
          </a:p>
        </p:txBody>
      </p:sp>
    </p:spTree>
    <p:extLst>
      <p:ext uri="{BB962C8B-B14F-4D97-AF65-F5344CB8AC3E}">
        <p14:creationId xmlns:p14="http://schemas.microsoft.com/office/powerpoint/2010/main" val="327399971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04800"/>
            <a:ext cx="76454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TextBox 2">
            <a:extLst>
              <a:ext uri="{FF2B5EF4-FFF2-40B4-BE49-F238E27FC236}">
                <a16:creationId xmlns:a16="http://schemas.microsoft.com/office/drawing/2014/main" id="{460D8910-A6FB-4F33-B8D4-EEB80788993C}"/>
              </a:ext>
            </a:extLst>
          </p:cNvPr>
          <p:cNvSpPr txBox="1"/>
          <p:nvPr/>
        </p:nvSpPr>
        <p:spPr>
          <a:xfrm>
            <a:off x="7239000" y="6027003"/>
            <a:ext cx="1905000" cy="830997"/>
          </a:xfrm>
          <a:prstGeom prst="rect">
            <a:avLst/>
          </a:prstGeom>
          <a:noFill/>
        </p:spPr>
        <p:txBody>
          <a:bodyPr wrap="square" rtlCol="0">
            <a:spAutoFit/>
          </a:bodyPr>
          <a:lstStyle/>
          <a:p>
            <a:r>
              <a:rPr lang="en-US" dirty="0"/>
              <a:t>Photo© Tom </a:t>
            </a:r>
            <a:r>
              <a:rPr lang="en-US" dirty="0" err="1"/>
              <a:t>Zetterstrom</a:t>
            </a:r>
            <a:endParaRPr lang="en-US" dirty="0"/>
          </a:p>
        </p:txBody>
      </p:sp>
    </p:spTree>
    <p:extLst>
      <p:ext uri="{BB962C8B-B14F-4D97-AF65-F5344CB8AC3E}">
        <p14:creationId xmlns:p14="http://schemas.microsoft.com/office/powerpoint/2010/main" val="415720926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Asian </a:t>
            </a:r>
            <a:r>
              <a:rPr lang="en-US" dirty="0" err="1"/>
              <a:t>Longhorned</a:t>
            </a:r>
            <a:r>
              <a:rPr lang="en-US" dirty="0"/>
              <a:t> Beetle (ALB)</a:t>
            </a:r>
          </a:p>
        </p:txBody>
      </p:sp>
      <p:sp>
        <p:nvSpPr>
          <p:cNvPr id="3" name="Content Placeholder 2"/>
          <p:cNvSpPr>
            <a:spLocks noGrp="1"/>
          </p:cNvSpPr>
          <p:nvPr>
            <p:ph idx="1"/>
          </p:nvPr>
        </p:nvSpPr>
        <p:spPr/>
        <p:txBody>
          <a:bodyPr/>
          <a:lstStyle/>
          <a:p>
            <a:r>
              <a:rPr lang="en-US" dirty="0"/>
              <a:t>Not currently present in Minnesota or Wisconsin</a:t>
            </a:r>
          </a:p>
          <a:p>
            <a:r>
              <a:rPr lang="en-US" dirty="0"/>
              <a:t>Most areas that have had infestations have achieved eradication</a:t>
            </a:r>
          </a:p>
          <a:p>
            <a:r>
              <a:rPr lang="en-US" dirty="0"/>
              <a:t>Future threat?</a:t>
            </a:r>
          </a:p>
          <a:p>
            <a:r>
              <a:rPr lang="en-US" dirty="0"/>
              <a:t>Probably!</a:t>
            </a:r>
          </a:p>
        </p:txBody>
      </p:sp>
    </p:spTree>
    <p:extLst>
      <p:ext uri="{BB962C8B-B14F-4D97-AF65-F5344CB8AC3E}">
        <p14:creationId xmlns:p14="http://schemas.microsoft.com/office/powerpoint/2010/main" val="3160176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DAC2F3-608B-4A4F-8C2D-0E1A7D5474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33400"/>
            <a:ext cx="9144000" cy="6858000"/>
          </a:xfrm>
        </p:spPr>
      </p:pic>
      <p:sp>
        <p:nvSpPr>
          <p:cNvPr id="8" name="Rectangle 2">
            <a:extLst>
              <a:ext uri="{FF2B5EF4-FFF2-40B4-BE49-F238E27FC236}">
                <a16:creationId xmlns:a16="http://schemas.microsoft.com/office/drawing/2014/main" id="{402D5436-4424-4A53-92A5-542BDA0D4C45}"/>
              </a:ext>
            </a:extLst>
          </p:cNvPr>
          <p:cNvSpPr>
            <a:spLocks noChangeArrowheads="1"/>
          </p:cNvSpPr>
          <p:nvPr/>
        </p:nvSpPr>
        <p:spPr bwMode="auto">
          <a:xfrm>
            <a:off x="268288" y="6400800"/>
            <a:ext cx="5294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University of Massachusetts Extension</a:t>
            </a:r>
          </a:p>
        </p:txBody>
      </p:sp>
    </p:spTree>
    <p:extLst>
      <p:ext uri="{BB962C8B-B14F-4D97-AF65-F5344CB8AC3E}">
        <p14:creationId xmlns:p14="http://schemas.microsoft.com/office/powerpoint/2010/main" val="821111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405FC-2FA8-44EF-A621-B36D7C8E0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096000"/>
          </a:xfrm>
          <a:prstGeom prst="rect">
            <a:avLst/>
          </a:prstGeom>
        </p:spPr>
      </p:pic>
      <p:sp>
        <p:nvSpPr>
          <p:cNvPr id="6" name="Rectangle 2">
            <a:extLst>
              <a:ext uri="{FF2B5EF4-FFF2-40B4-BE49-F238E27FC236}">
                <a16:creationId xmlns:a16="http://schemas.microsoft.com/office/drawing/2014/main" id="{9F5E3C73-8C29-40B7-81B3-7F59A67205A1}"/>
              </a:ext>
            </a:extLst>
          </p:cNvPr>
          <p:cNvSpPr>
            <a:spLocks noChangeArrowheads="1"/>
          </p:cNvSpPr>
          <p:nvPr/>
        </p:nvSpPr>
        <p:spPr bwMode="auto">
          <a:xfrm>
            <a:off x="268288" y="6400800"/>
            <a:ext cx="7580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E. Rirchard Hoebeke, Cornell University, Bugwood.org</a:t>
            </a:r>
          </a:p>
        </p:txBody>
      </p:sp>
    </p:spTree>
    <p:extLst>
      <p:ext uri="{BB962C8B-B14F-4D97-AF65-F5344CB8AC3E}">
        <p14:creationId xmlns:p14="http://schemas.microsoft.com/office/powerpoint/2010/main" val="1437096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FDDC1-FCAE-41DE-ABCC-522A6AA4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Rectangle 2">
            <a:extLst>
              <a:ext uri="{FF2B5EF4-FFF2-40B4-BE49-F238E27FC236}">
                <a16:creationId xmlns:a16="http://schemas.microsoft.com/office/drawing/2014/main" id="{05FAE2AC-277E-4EE5-8805-47FE833DC8F6}"/>
              </a:ext>
            </a:extLst>
          </p:cNvPr>
          <p:cNvSpPr>
            <a:spLocks noChangeArrowheads="1"/>
          </p:cNvSpPr>
          <p:nvPr/>
        </p:nvSpPr>
        <p:spPr bwMode="auto">
          <a:xfrm>
            <a:off x="268288" y="6400801"/>
            <a:ext cx="7199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Photo: Steven Katovich, USDA Forest Service, ForestryImages.org</a:t>
            </a:r>
          </a:p>
        </p:txBody>
      </p:sp>
    </p:spTree>
    <p:extLst>
      <p:ext uri="{BB962C8B-B14F-4D97-AF65-F5344CB8AC3E}">
        <p14:creationId xmlns:p14="http://schemas.microsoft.com/office/powerpoint/2010/main" val="1074062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5FAE2AC-277E-4EE5-8805-47FE833DC8F6}"/>
              </a:ext>
            </a:extLst>
          </p:cNvPr>
          <p:cNvSpPr>
            <a:spLocks noChangeArrowheads="1"/>
          </p:cNvSpPr>
          <p:nvPr/>
        </p:nvSpPr>
        <p:spPr bwMode="auto">
          <a:xfrm>
            <a:off x="972344" y="6400802"/>
            <a:ext cx="7199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SimSun" panose="02010600030101010101" pitchFamily="2" charset="-122"/>
              </a:defRPr>
            </a:lvl9pPr>
          </a:lstStyle>
          <a:p>
            <a:pPr marL="0" marR="0" lvl="0" indent="0" algn="l" defTabSz="914400"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None/>
              <a:tabLst/>
              <a:defRPr/>
            </a:pPr>
            <a:r>
              <a:rPr lang="en-US" altLang="en-US" sz="1800" dirty="0">
                <a:solidFill>
                  <a:srgbClr val="FFFFFF"/>
                </a:solidFill>
                <a:latin typeface="Arial"/>
                <a:cs typeface="Arial" panose="020B0604020202020204" pitchFamily="34" charset="0"/>
              </a:rPr>
              <a:t>Dennis Haugen</a:t>
            </a:r>
            <a:r>
              <a:rPr kumimoji="0" lang="en-US" altLang="en-US" sz="1800" b="0" i="0" u="none" strike="noStrike" kern="1200" cap="none" spc="0" normalizeH="0" baseline="0" noProof="0" dirty="0">
                <a:ln>
                  <a:noFill/>
                </a:ln>
                <a:solidFill>
                  <a:srgbClr val="FFFFFF"/>
                </a:solidFill>
                <a:effectLst/>
                <a:uLnTx/>
                <a:uFillTx/>
                <a:latin typeface="Arial"/>
                <a:ea typeface="SimSun" panose="02010600030101010101" pitchFamily="2" charset="-122"/>
                <a:cs typeface="Arial" panose="020B0604020202020204" pitchFamily="34" charset="0"/>
              </a:rPr>
              <a:t>, USDA Forest Service, ForestryImages.org</a:t>
            </a:r>
          </a:p>
        </p:txBody>
      </p:sp>
      <p:pic>
        <p:nvPicPr>
          <p:cNvPr id="4" name="Picture 3">
            <a:extLst>
              <a:ext uri="{FF2B5EF4-FFF2-40B4-BE49-F238E27FC236}">
                <a16:creationId xmlns:a16="http://schemas.microsoft.com/office/drawing/2014/main" id="{C06891D8-7B24-4EE9-8281-4CE0C0279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674" y="87866"/>
            <a:ext cx="4928426" cy="6160533"/>
          </a:xfrm>
          <a:prstGeom prst="rect">
            <a:avLst/>
          </a:prstGeom>
        </p:spPr>
      </p:pic>
    </p:spTree>
    <p:extLst>
      <p:ext uri="{BB962C8B-B14F-4D97-AF65-F5344CB8AC3E}">
        <p14:creationId xmlns:p14="http://schemas.microsoft.com/office/powerpoint/2010/main" val="1845790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98EC-D06D-4FD0-9FA5-8F4DF10F77AF}"/>
              </a:ext>
            </a:extLst>
          </p:cNvPr>
          <p:cNvSpPr>
            <a:spLocks noGrp="1"/>
          </p:cNvSpPr>
          <p:nvPr>
            <p:ph type="title"/>
          </p:nvPr>
        </p:nvSpPr>
        <p:spPr/>
        <p:txBody>
          <a:bodyPr/>
          <a:lstStyle/>
          <a:p>
            <a:r>
              <a:rPr lang="en-US" dirty="0"/>
              <a:t>21</a:t>
            </a:r>
            <a:r>
              <a:rPr lang="en-US" baseline="30000" dirty="0"/>
              <a:t>st</a:t>
            </a:r>
            <a:r>
              <a:rPr lang="en-US" dirty="0"/>
              <a:t> Century Urban Forestry</a:t>
            </a:r>
            <a:br>
              <a:rPr lang="en-US" dirty="0"/>
            </a:br>
            <a:r>
              <a:rPr lang="en-US" dirty="0"/>
              <a:t>is All About Diversity</a:t>
            </a:r>
          </a:p>
        </p:txBody>
      </p:sp>
      <p:sp>
        <p:nvSpPr>
          <p:cNvPr id="3" name="Content Placeholder 2">
            <a:extLst>
              <a:ext uri="{FF2B5EF4-FFF2-40B4-BE49-F238E27FC236}">
                <a16:creationId xmlns:a16="http://schemas.microsoft.com/office/drawing/2014/main" id="{69EA7AE3-C4B9-495B-9CA6-FF09A302CC3F}"/>
              </a:ext>
            </a:extLst>
          </p:cNvPr>
          <p:cNvSpPr>
            <a:spLocks noGrp="1"/>
          </p:cNvSpPr>
          <p:nvPr>
            <p:ph idx="1"/>
          </p:nvPr>
        </p:nvSpPr>
        <p:spPr>
          <a:xfrm>
            <a:off x="685800" y="1600200"/>
            <a:ext cx="7772400" cy="4267200"/>
          </a:xfrm>
        </p:spPr>
        <p:txBody>
          <a:bodyPr/>
          <a:lstStyle/>
          <a:p>
            <a:r>
              <a:rPr lang="en-US" sz="2800" dirty="0"/>
              <a:t>Plant LARGE shade trees</a:t>
            </a:r>
          </a:p>
          <a:p>
            <a:r>
              <a:rPr lang="en-US" sz="2800" dirty="0"/>
              <a:t>Plant FEWER ALB host trees</a:t>
            </a:r>
          </a:p>
          <a:p>
            <a:r>
              <a:rPr lang="en-US" sz="2800" dirty="0"/>
              <a:t>Birch, Buckeye, Maple, Elm, Planetree</a:t>
            </a:r>
          </a:p>
          <a:p>
            <a:r>
              <a:rPr lang="en-US" sz="2800" dirty="0"/>
              <a:t>Neighborhood-Level Diversity</a:t>
            </a:r>
          </a:p>
          <a:p>
            <a:pPr lvl="1"/>
            <a:r>
              <a:rPr lang="en-US" sz="2400" dirty="0"/>
              <a:t>Maximum of 10% of any one genus</a:t>
            </a:r>
          </a:p>
          <a:p>
            <a:r>
              <a:rPr lang="en-US" sz="2800" dirty="0"/>
              <a:t>Block-Level Diversity</a:t>
            </a:r>
          </a:p>
          <a:p>
            <a:pPr lvl="1"/>
            <a:r>
              <a:rPr lang="en-US" sz="2400" dirty="0"/>
              <a:t>Three to five genera</a:t>
            </a:r>
          </a:p>
          <a:p>
            <a:pPr lvl="1"/>
            <a:r>
              <a:rPr lang="en-US" sz="2400" dirty="0"/>
              <a:t>Maximum of five trees per genus</a:t>
            </a:r>
          </a:p>
          <a:p>
            <a:pPr lvl="1"/>
            <a:r>
              <a:rPr lang="en-US" sz="2400" dirty="0"/>
              <a:t>Maximum of 10 trees that are ALB hosts</a:t>
            </a:r>
          </a:p>
          <a:p>
            <a:endParaRPr lang="en-US" dirty="0"/>
          </a:p>
        </p:txBody>
      </p:sp>
    </p:spTree>
    <p:extLst>
      <p:ext uri="{BB962C8B-B14F-4D97-AF65-F5344CB8AC3E}">
        <p14:creationId xmlns:p14="http://schemas.microsoft.com/office/powerpoint/2010/main" val="3892757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Two-Lined Chestnut Borer</a:t>
            </a:r>
          </a:p>
        </p:txBody>
      </p:sp>
      <p:sp>
        <p:nvSpPr>
          <p:cNvPr id="6" name="TextBox 5">
            <a:extLst>
              <a:ext uri="{FF2B5EF4-FFF2-40B4-BE49-F238E27FC236}">
                <a16:creationId xmlns:a16="http://schemas.microsoft.com/office/drawing/2014/main" id="{401BCD4B-ACA9-4B0F-8F08-C786EC547635}"/>
              </a:ext>
            </a:extLst>
          </p:cNvPr>
          <p:cNvSpPr txBox="1"/>
          <p:nvPr/>
        </p:nvSpPr>
        <p:spPr>
          <a:xfrm>
            <a:off x="533400" y="5738336"/>
            <a:ext cx="9220200" cy="738664"/>
          </a:xfrm>
          <a:prstGeom prst="rect">
            <a:avLst/>
          </a:prstGeom>
          <a:noFill/>
        </p:spPr>
        <p:txBody>
          <a:bodyPr wrap="square" rtlCol="0">
            <a:spAutoFit/>
          </a:bodyPr>
          <a:lstStyle/>
          <a:p>
            <a:r>
              <a:rPr lang="en-US" sz="1800" dirty="0"/>
              <a:t>USDA Forest Service - Northeastern Area , USDA Forest Service, Bugwood.org </a:t>
            </a:r>
          </a:p>
          <a:p>
            <a:endParaRPr lang="en-US" dirty="0"/>
          </a:p>
        </p:txBody>
      </p:sp>
      <p:pic>
        <p:nvPicPr>
          <p:cNvPr id="8" name="Content Placeholder 7">
            <a:extLst>
              <a:ext uri="{FF2B5EF4-FFF2-40B4-BE49-F238E27FC236}">
                <a16:creationId xmlns:a16="http://schemas.microsoft.com/office/drawing/2014/main" id="{9DF694FB-21DA-4C6D-B765-A975501CF3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500" y="1302448"/>
            <a:ext cx="6477000" cy="4318000"/>
          </a:xfrm>
        </p:spPr>
      </p:pic>
    </p:spTree>
    <p:extLst>
      <p:ext uri="{BB962C8B-B14F-4D97-AF65-F5344CB8AC3E}">
        <p14:creationId xmlns:p14="http://schemas.microsoft.com/office/powerpoint/2010/main" val="2910808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705-034A-4FBA-A299-10DCF94A780E}"/>
              </a:ext>
            </a:extLst>
          </p:cNvPr>
          <p:cNvSpPr>
            <a:spLocks noGrp="1"/>
          </p:cNvSpPr>
          <p:nvPr>
            <p:ph type="title"/>
          </p:nvPr>
        </p:nvSpPr>
        <p:spPr/>
        <p:txBody>
          <a:bodyPr/>
          <a:lstStyle/>
          <a:p>
            <a:r>
              <a:rPr lang="en-US" dirty="0"/>
              <a:t>Non-ALB Host Trees</a:t>
            </a:r>
          </a:p>
        </p:txBody>
      </p:sp>
      <p:sp>
        <p:nvSpPr>
          <p:cNvPr id="4" name="Rectangle 3">
            <a:extLst>
              <a:ext uri="{FF2B5EF4-FFF2-40B4-BE49-F238E27FC236}">
                <a16:creationId xmlns:a16="http://schemas.microsoft.com/office/drawing/2014/main" id="{E5CD8EB5-8D38-4C46-BD38-88D244863124}"/>
              </a:ext>
            </a:extLst>
          </p:cNvPr>
          <p:cNvSpPr/>
          <p:nvPr/>
        </p:nvSpPr>
        <p:spPr>
          <a:xfrm>
            <a:off x="909084" y="1295400"/>
            <a:ext cx="7543800" cy="4524315"/>
          </a:xfrm>
          <a:prstGeom prst="rect">
            <a:avLst/>
          </a:prstGeom>
        </p:spPr>
        <p:txBody>
          <a:bodyPr wrap="square" numCol="2">
            <a:spAutoFit/>
          </a:bodyPr>
          <a:lstStyle/>
          <a:p>
            <a:pPr marL="342900" indent="-342900">
              <a:buFont typeface="Arial" panose="020B0604020202020204" pitchFamily="34" charset="0"/>
              <a:buChar char="•"/>
            </a:pPr>
            <a:r>
              <a:rPr lang="en-US" sz="3600" dirty="0"/>
              <a:t>Ginkgo</a:t>
            </a:r>
          </a:p>
          <a:p>
            <a:pPr marL="342900" indent="-342900">
              <a:buFont typeface="Arial" panose="020B0604020202020204" pitchFamily="34" charset="0"/>
              <a:buChar char="•"/>
            </a:pPr>
            <a:r>
              <a:rPr lang="en-US" sz="3600" dirty="0" err="1"/>
              <a:t>Honeylocust</a:t>
            </a:r>
            <a:endParaRPr lang="en-US" sz="3600" dirty="0"/>
          </a:p>
          <a:p>
            <a:pPr marL="342900" indent="-342900">
              <a:buFont typeface="Arial" panose="020B0604020202020204" pitchFamily="34" charset="0"/>
              <a:buChar char="•"/>
            </a:pPr>
            <a:r>
              <a:rPr lang="en-US" sz="3600" dirty="0"/>
              <a:t>Hackberry</a:t>
            </a:r>
          </a:p>
          <a:p>
            <a:pPr marL="342900" indent="-342900">
              <a:buFont typeface="Arial" panose="020B0604020202020204" pitchFamily="34" charset="0"/>
              <a:buChar char="•"/>
            </a:pPr>
            <a:r>
              <a:rPr lang="en-US" sz="3600" dirty="0"/>
              <a:t>Oaks</a:t>
            </a:r>
          </a:p>
          <a:p>
            <a:pPr marL="342900" indent="-342900">
              <a:buFont typeface="Arial" panose="020B0604020202020204" pitchFamily="34" charset="0"/>
              <a:buChar char="•"/>
            </a:pPr>
            <a:r>
              <a:rPr lang="en-US" sz="3600" dirty="0"/>
              <a:t>Lindens</a:t>
            </a:r>
          </a:p>
          <a:p>
            <a:pPr marL="342900" indent="-342900">
              <a:buFont typeface="Arial" panose="020B0604020202020204" pitchFamily="34" charset="0"/>
              <a:buChar char="•"/>
            </a:pPr>
            <a:r>
              <a:rPr lang="en-US" sz="3600" dirty="0"/>
              <a:t>Tamarack/Larch</a:t>
            </a:r>
          </a:p>
          <a:p>
            <a:pPr marL="342900" indent="-342900">
              <a:buFont typeface="Arial" panose="020B0604020202020204" pitchFamily="34" charset="0"/>
              <a:buChar char="•"/>
            </a:pPr>
            <a:r>
              <a:rPr lang="en-US" sz="3600" dirty="0" err="1"/>
              <a:t>Corktree</a:t>
            </a:r>
            <a:endParaRPr lang="en-US" sz="3600" dirty="0"/>
          </a:p>
          <a:p>
            <a:pPr marL="342900" indent="-342900">
              <a:buFont typeface="Arial" panose="020B0604020202020204" pitchFamily="34" charset="0"/>
              <a:buChar char="•"/>
            </a:pPr>
            <a:r>
              <a:rPr lang="en-US" sz="3600" dirty="0"/>
              <a:t>Rose Family</a:t>
            </a:r>
          </a:p>
          <a:p>
            <a:pPr marL="342900" indent="-342900">
              <a:buFont typeface="Arial" panose="020B0604020202020204" pitchFamily="34" charset="0"/>
              <a:buChar char="•"/>
            </a:pPr>
            <a:r>
              <a:rPr lang="en-US" sz="3600" dirty="0"/>
              <a:t>Amur </a:t>
            </a:r>
            <a:r>
              <a:rPr lang="en-US" sz="3600" dirty="0" err="1"/>
              <a:t>Maackia</a:t>
            </a:r>
            <a:endParaRPr lang="en-US" sz="3600" dirty="0"/>
          </a:p>
          <a:p>
            <a:pPr marL="342900" indent="-342900">
              <a:buFont typeface="Arial" panose="020B0604020202020204" pitchFamily="34" charset="0"/>
              <a:buChar char="•"/>
            </a:pPr>
            <a:r>
              <a:rPr lang="en-US" sz="3600" dirty="0" err="1"/>
              <a:t>Coffeetree</a:t>
            </a:r>
            <a:endParaRPr lang="en-US" sz="3600" dirty="0"/>
          </a:p>
          <a:p>
            <a:pPr marL="342900" indent="-342900">
              <a:buFont typeface="Arial" panose="020B0604020202020204" pitchFamily="34" charset="0"/>
              <a:buChar char="•"/>
            </a:pPr>
            <a:r>
              <a:rPr lang="en-US" sz="3600" dirty="0"/>
              <a:t>Alder</a:t>
            </a:r>
          </a:p>
          <a:p>
            <a:pPr marL="342900" indent="-342900">
              <a:buFont typeface="Arial" panose="020B0604020202020204" pitchFamily="34" charset="0"/>
              <a:buChar char="•"/>
            </a:pPr>
            <a:r>
              <a:rPr lang="en-US" sz="3600" dirty="0"/>
              <a:t>Ironwood</a:t>
            </a:r>
          </a:p>
          <a:p>
            <a:pPr marL="342900" indent="-342900">
              <a:buFont typeface="Arial" panose="020B0604020202020204" pitchFamily="34" charset="0"/>
              <a:buChar char="•"/>
            </a:pPr>
            <a:r>
              <a:rPr lang="en-US" sz="3600" dirty="0"/>
              <a:t>Tree Lilac</a:t>
            </a:r>
          </a:p>
          <a:p>
            <a:pPr marL="342900" indent="-342900">
              <a:buFont typeface="Arial" panose="020B0604020202020204" pitchFamily="34" charset="0"/>
              <a:buChar char="•"/>
            </a:pPr>
            <a:endParaRPr lang="en-US" sz="3600" dirty="0"/>
          </a:p>
          <a:p>
            <a:endParaRPr lang="en-US" sz="3600" dirty="0"/>
          </a:p>
          <a:p>
            <a:endParaRPr lang="en-US" dirty="0"/>
          </a:p>
        </p:txBody>
      </p:sp>
    </p:spTree>
    <p:extLst>
      <p:ext uri="{BB962C8B-B14F-4D97-AF65-F5344CB8AC3E}">
        <p14:creationId xmlns:p14="http://schemas.microsoft.com/office/powerpoint/2010/main" val="4102223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 &amp; Links</a:t>
            </a:r>
          </a:p>
        </p:txBody>
      </p:sp>
      <p:sp>
        <p:nvSpPr>
          <p:cNvPr id="3" name="Content Placeholder 2"/>
          <p:cNvSpPr>
            <a:spLocks noGrp="1"/>
          </p:cNvSpPr>
          <p:nvPr>
            <p:ph idx="1"/>
          </p:nvPr>
        </p:nvSpPr>
        <p:spPr>
          <a:xfrm>
            <a:off x="685800" y="1219200"/>
            <a:ext cx="7772400" cy="4876800"/>
          </a:xfrm>
        </p:spPr>
        <p:txBody>
          <a:bodyPr/>
          <a:lstStyle/>
          <a:p>
            <a:pPr marL="0" indent="0" algn="ctr">
              <a:buNone/>
            </a:pPr>
            <a:r>
              <a:rPr lang="en-US" sz="4400" u="sng" dirty="0"/>
              <a:t>Chad Giblin</a:t>
            </a:r>
          </a:p>
          <a:p>
            <a:pPr marL="457200" lvl="1" indent="0" algn="ctr">
              <a:buNone/>
            </a:pPr>
            <a:r>
              <a:rPr lang="en-US" sz="4000" dirty="0"/>
              <a:t>giblin@umn.edu</a:t>
            </a:r>
          </a:p>
          <a:p>
            <a:pPr marL="457200" lvl="1" indent="0" algn="ctr">
              <a:buNone/>
            </a:pPr>
            <a:endParaRPr lang="en-US" sz="4000" dirty="0"/>
          </a:p>
          <a:p>
            <a:pPr marL="0" indent="0" algn="ctr">
              <a:buNone/>
            </a:pPr>
            <a:r>
              <a:rPr lang="en-US" sz="4000" u="sng" dirty="0"/>
              <a:t>Urban Forestry Outreach, Research &amp; Extension (</a:t>
            </a:r>
            <a:r>
              <a:rPr lang="en-US" sz="4000" u="sng" dirty="0" err="1"/>
              <a:t>UFore</a:t>
            </a:r>
            <a:r>
              <a:rPr lang="en-US" sz="4000" u="sng" dirty="0"/>
              <a:t>) Nursery and Lab</a:t>
            </a:r>
          </a:p>
          <a:p>
            <a:pPr marL="457200" lvl="1" indent="0" algn="ctr">
              <a:buNone/>
            </a:pPr>
            <a:r>
              <a:rPr lang="en-US" sz="4000" dirty="0"/>
              <a:t>trees.umn.edu</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673257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3" name="Content Placeholder 2"/>
          <p:cNvSpPr>
            <a:spLocks noGrp="1"/>
          </p:cNvSpPr>
          <p:nvPr>
            <p:ph idx="1"/>
          </p:nvPr>
        </p:nvSpPr>
        <p:spPr>
          <a:xfrm>
            <a:off x="266700" y="1295400"/>
            <a:ext cx="8610600" cy="4800600"/>
          </a:xfrm>
        </p:spPr>
        <p:txBody>
          <a:bodyPr/>
          <a:lstStyle/>
          <a:p>
            <a:r>
              <a:rPr lang="en-US" dirty="0"/>
              <a:t>Environment &amp; Natural Resource Trust Fund</a:t>
            </a:r>
          </a:p>
          <a:p>
            <a:r>
              <a:rPr lang="en-US" dirty="0"/>
              <a:t>Minneapolis Park &amp; Recreation Board</a:t>
            </a:r>
          </a:p>
          <a:p>
            <a:r>
              <a:rPr lang="en-US" dirty="0"/>
              <a:t>City of Saint Paul – Parks &amp; Recreation</a:t>
            </a:r>
          </a:p>
          <a:p>
            <a:r>
              <a:rPr lang="en-US" dirty="0"/>
              <a:t>Minnesota Turf &amp; Grounds Foundation</a:t>
            </a:r>
          </a:p>
          <a:p>
            <a:r>
              <a:rPr lang="en-US" dirty="0"/>
              <a:t>MN Department of Natural Resources</a:t>
            </a:r>
          </a:p>
          <a:p>
            <a:r>
              <a:rPr lang="en-US" dirty="0"/>
              <a:t>United States Forest Service</a:t>
            </a:r>
          </a:p>
          <a:p>
            <a:r>
              <a:rPr lang="en-US" dirty="0"/>
              <a:t>Minnesota State Capitol</a:t>
            </a:r>
          </a:p>
          <a:p>
            <a:r>
              <a:rPr lang="en-US" dirty="0"/>
              <a:t>Minnesota Nursery &amp; Landscape Association</a:t>
            </a:r>
          </a:p>
          <a:p>
            <a:endParaRPr lang="en-US" dirty="0"/>
          </a:p>
        </p:txBody>
      </p:sp>
    </p:spTree>
    <p:extLst>
      <p:ext uri="{BB962C8B-B14F-4D97-AF65-F5344CB8AC3E}">
        <p14:creationId xmlns:p14="http://schemas.microsoft.com/office/powerpoint/2010/main" val="353204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Two-Lined Chestnut Borer</a:t>
            </a:r>
          </a:p>
        </p:txBody>
      </p:sp>
      <p:sp>
        <p:nvSpPr>
          <p:cNvPr id="6" name="TextBox 5">
            <a:extLst>
              <a:ext uri="{FF2B5EF4-FFF2-40B4-BE49-F238E27FC236}">
                <a16:creationId xmlns:a16="http://schemas.microsoft.com/office/drawing/2014/main" id="{401BCD4B-ACA9-4B0F-8F08-C786EC547635}"/>
              </a:ext>
            </a:extLst>
          </p:cNvPr>
          <p:cNvSpPr txBox="1"/>
          <p:nvPr/>
        </p:nvSpPr>
        <p:spPr>
          <a:xfrm>
            <a:off x="-381000" y="5510949"/>
            <a:ext cx="5334000" cy="1015663"/>
          </a:xfrm>
          <a:prstGeom prst="rect">
            <a:avLst/>
          </a:prstGeom>
          <a:noFill/>
        </p:spPr>
        <p:txBody>
          <a:bodyPr wrap="square" rtlCol="0">
            <a:spAutoFit/>
          </a:bodyPr>
          <a:lstStyle/>
          <a:p>
            <a:pPr algn="ctr"/>
            <a:r>
              <a:rPr lang="en-US" sz="1800" dirty="0"/>
              <a:t>James Solomon, USDA Forest Service, Bugwood.org</a:t>
            </a:r>
          </a:p>
          <a:p>
            <a:endParaRPr lang="en-US" dirty="0"/>
          </a:p>
        </p:txBody>
      </p:sp>
      <p:pic>
        <p:nvPicPr>
          <p:cNvPr id="7" name="Content Placeholder 6">
            <a:extLst>
              <a:ext uri="{FF2B5EF4-FFF2-40B4-BE49-F238E27FC236}">
                <a16:creationId xmlns:a16="http://schemas.microsoft.com/office/drawing/2014/main" id="{1DBA3422-201D-498B-99BA-7928AA3C1E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6300" y="1202777"/>
            <a:ext cx="2819400" cy="4229100"/>
          </a:xfrm>
        </p:spPr>
      </p:pic>
      <p:pic>
        <p:nvPicPr>
          <p:cNvPr id="10" name="Picture 9">
            <a:extLst>
              <a:ext uri="{FF2B5EF4-FFF2-40B4-BE49-F238E27FC236}">
                <a16:creationId xmlns:a16="http://schemas.microsoft.com/office/drawing/2014/main" id="{CE1D7DB7-FE9A-4DBE-8417-01A9D5C04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574" y="1162049"/>
            <a:ext cx="2933701" cy="4400551"/>
          </a:xfrm>
          <a:prstGeom prst="rect">
            <a:avLst/>
          </a:prstGeom>
        </p:spPr>
      </p:pic>
      <p:sp>
        <p:nvSpPr>
          <p:cNvPr id="11" name="TextBox 10">
            <a:extLst>
              <a:ext uri="{FF2B5EF4-FFF2-40B4-BE49-F238E27FC236}">
                <a16:creationId xmlns:a16="http://schemas.microsoft.com/office/drawing/2014/main" id="{AAA901CF-F3F3-4249-968B-7762D747C30B}"/>
              </a:ext>
            </a:extLst>
          </p:cNvPr>
          <p:cNvSpPr txBox="1"/>
          <p:nvPr/>
        </p:nvSpPr>
        <p:spPr>
          <a:xfrm>
            <a:off x="4648200" y="5510949"/>
            <a:ext cx="4362450" cy="1309005"/>
          </a:xfrm>
          <a:prstGeom prst="rect">
            <a:avLst/>
          </a:prstGeom>
          <a:noFill/>
        </p:spPr>
        <p:txBody>
          <a:bodyPr wrap="square" rtlCol="0">
            <a:spAutoFit/>
          </a:bodyPr>
          <a:lstStyle/>
          <a:p>
            <a:pPr algn="ctr"/>
            <a:r>
              <a:rPr lang="en-US" sz="1800" dirty="0"/>
              <a:t>Steven Katovich, USDA Forest Service, Bugwood.org </a:t>
            </a:r>
          </a:p>
          <a:p>
            <a:endParaRPr lang="en-US" sz="1800" dirty="0"/>
          </a:p>
          <a:p>
            <a:endParaRPr lang="en-US" dirty="0"/>
          </a:p>
        </p:txBody>
      </p:sp>
    </p:spTree>
    <p:extLst>
      <p:ext uri="{BB962C8B-B14F-4D97-AF65-F5344CB8AC3E}">
        <p14:creationId xmlns:p14="http://schemas.microsoft.com/office/powerpoint/2010/main" val="3446870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 Wilt</a:t>
            </a:r>
          </a:p>
        </p:txBody>
      </p:sp>
      <p:sp>
        <p:nvSpPr>
          <p:cNvPr id="6" name="TextBox 5">
            <a:extLst>
              <a:ext uri="{FF2B5EF4-FFF2-40B4-BE49-F238E27FC236}">
                <a16:creationId xmlns:a16="http://schemas.microsoft.com/office/drawing/2014/main" id="{401BCD4B-ACA9-4B0F-8F08-C786EC547635}"/>
              </a:ext>
            </a:extLst>
          </p:cNvPr>
          <p:cNvSpPr txBox="1"/>
          <p:nvPr/>
        </p:nvSpPr>
        <p:spPr>
          <a:xfrm>
            <a:off x="1752600" y="5715000"/>
            <a:ext cx="5638800" cy="738664"/>
          </a:xfrm>
          <a:prstGeom prst="rect">
            <a:avLst/>
          </a:prstGeom>
          <a:noFill/>
        </p:spPr>
        <p:txBody>
          <a:bodyPr wrap="square" rtlCol="0">
            <a:spAutoFit/>
          </a:bodyPr>
          <a:lstStyle/>
          <a:p>
            <a:r>
              <a:rPr lang="en-US" sz="1800" dirty="0"/>
              <a:t>Joseph </a:t>
            </a:r>
            <a:r>
              <a:rPr lang="en-US" sz="1800" dirty="0" err="1"/>
              <a:t>OBrien</a:t>
            </a:r>
            <a:r>
              <a:rPr lang="en-US" sz="1800" dirty="0"/>
              <a:t>, USDA Forest Service, Bugwood.org </a:t>
            </a:r>
          </a:p>
          <a:p>
            <a:endParaRPr lang="en-US" dirty="0"/>
          </a:p>
        </p:txBody>
      </p:sp>
      <p:pic>
        <p:nvPicPr>
          <p:cNvPr id="7" name="Picture 6">
            <a:extLst>
              <a:ext uri="{FF2B5EF4-FFF2-40B4-BE49-F238E27FC236}">
                <a16:creationId xmlns:a16="http://schemas.microsoft.com/office/drawing/2014/main" id="{54463177-83CA-470B-972A-A8AF4F3CA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1209675"/>
            <a:ext cx="5918200" cy="4438650"/>
          </a:xfrm>
          <a:prstGeom prst="rect">
            <a:avLst/>
          </a:prstGeom>
        </p:spPr>
      </p:pic>
    </p:spTree>
    <p:extLst>
      <p:ext uri="{BB962C8B-B14F-4D97-AF65-F5344CB8AC3E}">
        <p14:creationId xmlns:p14="http://schemas.microsoft.com/office/powerpoint/2010/main" val="45848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 Wilt</a:t>
            </a:r>
          </a:p>
        </p:txBody>
      </p:sp>
      <p:sp>
        <p:nvSpPr>
          <p:cNvPr id="6" name="TextBox 5">
            <a:extLst>
              <a:ext uri="{FF2B5EF4-FFF2-40B4-BE49-F238E27FC236}">
                <a16:creationId xmlns:a16="http://schemas.microsoft.com/office/drawing/2014/main" id="{401BCD4B-ACA9-4B0F-8F08-C786EC547635}"/>
              </a:ext>
            </a:extLst>
          </p:cNvPr>
          <p:cNvSpPr txBox="1"/>
          <p:nvPr/>
        </p:nvSpPr>
        <p:spPr>
          <a:xfrm>
            <a:off x="1600200" y="5668781"/>
            <a:ext cx="6629400" cy="738664"/>
          </a:xfrm>
          <a:prstGeom prst="rect">
            <a:avLst/>
          </a:prstGeom>
          <a:noFill/>
        </p:spPr>
        <p:txBody>
          <a:bodyPr wrap="square" rtlCol="0">
            <a:spAutoFit/>
          </a:bodyPr>
          <a:lstStyle/>
          <a:p>
            <a:r>
              <a:rPr lang="en-US" sz="1800" dirty="0"/>
              <a:t>Robert F. Bassett, USDA Forest Service, Bugwood.org </a:t>
            </a:r>
          </a:p>
          <a:p>
            <a:endParaRPr lang="en-US" dirty="0"/>
          </a:p>
        </p:txBody>
      </p:sp>
      <p:pic>
        <p:nvPicPr>
          <p:cNvPr id="4" name="Picture 3">
            <a:extLst>
              <a:ext uri="{FF2B5EF4-FFF2-40B4-BE49-F238E27FC236}">
                <a16:creationId xmlns:a16="http://schemas.microsoft.com/office/drawing/2014/main" id="{64383A4B-FBCE-4743-8DF7-7B6234C8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1420483"/>
            <a:ext cx="6324600" cy="4216400"/>
          </a:xfrm>
          <a:prstGeom prst="rect">
            <a:avLst/>
          </a:prstGeom>
        </p:spPr>
      </p:pic>
    </p:spTree>
    <p:extLst>
      <p:ext uri="{BB962C8B-B14F-4D97-AF65-F5344CB8AC3E}">
        <p14:creationId xmlns:p14="http://schemas.microsoft.com/office/powerpoint/2010/main" val="133201336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ew_Template7 - Photo - 3 Up">
  <a:themeElements>
    <a:clrScheme name="">
      <a:dk1>
        <a:srgbClr val="222222"/>
      </a:dk1>
      <a:lt1>
        <a:srgbClr val="838787"/>
      </a:lt1>
      <a:dk2>
        <a:srgbClr val="222222"/>
      </a:dk2>
      <a:lt2>
        <a:srgbClr val="A6AAA9"/>
      </a:lt2>
      <a:accent1>
        <a:srgbClr val="34A5DA"/>
      </a:accent1>
      <a:accent2>
        <a:srgbClr val="3F969A"/>
      </a:accent2>
      <a:accent3>
        <a:srgbClr val="ABABAB"/>
      </a:accent3>
      <a:accent4>
        <a:srgbClr val="6F7272"/>
      </a:accent4>
      <a:accent5>
        <a:srgbClr val="AECFEA"/>
      </a:accent5>
      <a:accent6>
        <a:srgbClr val="38878B"/>
      </a:accent6>
      <a:hlink>
        <a:srgbClr val="0000FF"/>
      </a:hlink>
      <a:folHlink>
        <a:srgbClr val="FF00FF"/>
      </a:folHlink>
    </a:clrScheme>
    <a:fontScheme name="New_Template7 - Photo - 3 Up">
      <a:majorFont>
        <a:latin typeface="DIN Condensed"/>
        <a:ea typeface="DIN Condensed"/>
        <a:cs typeface="DIN Condensed"/>
      </a:majorFont>
      <a:minorFont>
        <a:latin typeface="Avenir Next Medium"/>
        <a:ea typeface="Avenir Next Medium"/>
        <a:cs typeface="Avenir Next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accent1"/>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l" defTabSz="584200" rtl="0" eaLnBrk="1" fontAlgn="base" latinLnBrk="0" hangingPunct="0">
          <a:lnSpc>
            <a:spcPct val="100000"/>
          </a:lnSpc>
          <a:spcBef>
            <a:spcPts val="2400"/>
          </a:spcBef>
          <a:spcAft>
            <a:spcPct val="0"/>
          </a:spcAft>
          <a:buClrTx/>
          <a:buSzTx/>
          <a:buFontTx/>
          <a:buNone/>
          <a:tabLst/>
          <a:defRPr kumimoji="0" lang="en-US" altLang="en-US" sz="2000" b="0" i="0" u="none" strike="noStrike" cap="none" normalizeH="0" baseline="0" smtClean="0">
            <a:ln>
              <a:noFill/>
            </a:ln>
            <a:solidFill>
              <a:srgbClr val="838787"/>
            </a:solidFill>
            <a:effectLst/>
            <a:latin typeface="Avenir Next Medium" charset="0"/>
            <a:ea typeface="Avenir Next Medium" charset="0"/>
            <a:cs typeface="Avenir Next Medium" charset="0"/>
            <a:sym typeface="Avenir Next Medium"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accent1"/>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l" defTabSz="584200" rtl="0" eaLnBrk="1" fontAlgn="base" latinLnBrk="0" hangingPunct="0">
          <a:lnSpc>
            <a:spcPct val="100000"/>
          </a:lnSpc>
          <a:spcBef>
            <a:spcPts val="2400"/>
          </a:spcBef>
          <a:spcAft>
            <a:spcPct val="0"/>
          </a:spcAft>
          <a:buClrTx/>
          <a:buSzTx/>
          <a:buFontTx/>
          <a:buNone/>
          <a:tabLst/>
          <a:defRPr kumimoji="0" lang="en-US" altLang="en-US" sz="2000" b="0" i="0" u="none" strike="noStrike" cap="none" normalizeH="0" baseline="0" smtClean="0">
            <a:ln>
              <a:noFill/>
            </a:ln>
            <a:solidFill>
              <a:srgbClr val="838787"/>
            </a:solidFill>
            <a:effectLst/>
            <a:latin typeface="Avenir Next Medium" charset="0"/>
            <a:ea typeface="Avenir Next Medium" charset="0"/>
            <a:cs typeface="Avenir Next Medium" charset="0"/>
            <a:sym typeface="Avenir Next Medium"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D2D-1</Template>
  <TotalTime>4972</TotalTime>
  <Words>1901</Words>
  <Application>Microsoft Office PowerPoint</Application>
  <PresentationFormat>On-screen Show (4:3)</PresentationFormat>
  <Paragraphs>375</Paragraphs>
  <Slides>62</Slides>
  <Notes>62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62</vt:i4>
      </vt:variant>
    </vt:vector>
  </HeadingPairs>
  <TitlesOfParts>
    <vt:vector size="79" baseType="lpstr">
      <vt:lpstr>ＭＳ Ｐゴシック</vt:lpstr>
      <vt:lpstr>ＭＳ Ｐゴシック</vt:lpstr>
      <vt:lpstr>SimSun</vt:lpstr>
      <vt:lpstr>Arial</vt:lpstr>
      <vt:lpstr>Avenir Next</vt:lpstr>
      <vt:lpstr>Avenir Next Medium</vt:lpstr>
      <vt:lpstr>Calibri</vt:lpstr>
      <vt:lpstr>DIN Alternate</vt:lpstr>
      <vt:lpstr>DIN Condensed</vt:lpstr>
      <vt:lpstr>Gill Sans</vt:lpstr>
      <vt:lpstr>Times New Roman</vt:lpstr>
      <vt:lpstr>ヒラギノ角ゴ ProN W3</vt:lpstr>
      <vt:lpstr>Office Theme</vt:lpstr>
      <vt:lpstr>Blank</vt:lpstr>
      <vt:lpstr>1_Office Theme</vt:lpstr>
      <vt:lpstr>2_Office Theme</vt:lpstr>
      <vt:lpstr>New_Template7 - Photo - 3 Up</vt:lpstr>
      <vt:lpstr>Tree Diseases &amp; Pests to Watch for in 2019 Northern Green January 16, 2019 Chad P. Giblin Department of Forest Resources - University of Minnesota</vt:lpstr>
      <vt:lpstr>Contacts &amp; Links</vt:lpstr>
      <vt:lpstr>Japanese Beetle</vt:lpstr>
      <vt:lpstr>Japanese Beetle</vt:lpstr>
      <vt:lpstr>Bur Oak Blight</vt:lpstr>
      <vt:lpstr>Two-Lined Chestnut Borer</vt:lpstr>
      <vt:lpstr>Two-Lined Chestnut Borer</vt:lpstr>
      <vt:lpstr>Oak Wilt</vt:lpstr>
      <vt:lpstr>Oak Wilt</vt:lpstr>
      <vt:lpstr>Oak Wilt</vt:lpstr>
      <vt:lpstr>Oak Wilt</vt:lpstr>
      <vt:lpstr>Oak Wilt</vt:lpstr>
      <vt:lpstr>Diplodia Tip Blight</vt:lpstr>
      <vt:lpstr>But What About….?</vt:lpstr>
      <vt:lpstr>Charles Loring’s Favorite 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Emerald Ash Borer (EAB)</vt:lpstr>
      <vt:lpstr>PowerPoint Presentation</vt:lpstr>
      <vt:lpstr>PowerPoint Presentation</vt:lpstr>
      <vt:lpstr>PowerPoint Presentation</vt:lpstr>
      <vt:lpstr>PowerPoint Presentation</vt:lpstr>
      <vt:lpstr>EAB Preparation in Minneapolis 2014-2021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Asian Longhorned Beetle (ALB)</vt:lpstr>
      <vt:lpstr>PowerPoint Presentation</vt:lpstr>
      <vt:lpstr>PowerPoint Presentation</vt:lpstr>
      <vt:lpstr>PowerPoint Presentation</vt:lpstr>
      <vt:lpstr>PowerPoint Presentation</vt:lpstr>
      <vt:lpstr>21st Century Urban Forestry is All About Diversity</vt:lpstr>
      <vt:lpstr>Non-ALB Host Trees</vt:lpstr>
      <vt:lpstr>Contacts &amp; Links</vt:lpstr>
      <vt:lpstr>Thanks!</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 Pests &amp; Diseases in 2019</dc:title>
  <dc:creator>Chad Giblin</dc:creator>
  <cp:lastModifiedBy>Chad P Giblin</cp:lastModifiedBy>
  <cp:revision>119</cp:revision>
  <dcterms:created xsi:type="dcterms:W3CDTF">2015-04-16T01:39:09Z</dcterms:created>
  <dcterms:modified xsi:type="dcterms:W3CDTF">2019-01-16T16:24:02Z</dcterms:modified>
</cp:coreProperties>
</file>